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07" r:id="rId2"/>
    <p:sldId id="617" r:id="rId3"/>
    <p:sldId id="476" r:id="rId4"/>
    <p:sldId id="493" r:id="rId5"/>
    <p:sldId id="494" r:id="rId6"/>
    <p:sldId id="594" r:id="rId7"/>
    <p:sldId id="595" r:id="rId8"/>
    <p:sldId id="596" r:id="rId9"/>
    <p:sldId id="598" r:id="rId10"/>
    <p:sldId id="650" r:id="rId11"/>
    <p:sldId id="651" r:id="rId12"/>
    <p:sldId id="618" r:id="rId13"/>
    <p:sldId id="619" r:id="rId14"/>
    <p:sldId id="670" r:id="rId15"/>
    <p:sldId id="638" r:id="rId16"/>
    <p:sldId id="671" r:id="rId17"/>
    <p:sldId id="652" r:id="rId18"/>
    <p:sldId id="669" r:id="rId19"/>
    <p:sldId id="672" r:id="rId20"/>
    <p:sldId id="673" r:id="rId21"/>
    <p:sldId id="620" r:id="rId22"/>
    <p:sldId id="621" r:id="rId23"/>
    <p:sldId id="628" r:id="rId24"/>
    <p:sldId id="629" r:id="rId25"/>
    <p:sldId id="630" r:id="rId26"/>
    <p:sldId id="631" r:id="rId27"/>
    <p:sldId id="632" r:id="rId28"/>
    <p:sldId id="653" r:id="rId29"/>
    <p:sldId id="668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4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56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85DB44-58B7-6845-E5AF-7736087AD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4FDB0-954B-FF7D-C23C-7D4FEEB0F0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ECBA6-65B6-4AE4-BBBB-89D0BCAAB76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CBA7B-04E8-244B-1070-EEBE42CCE7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46300-CC30-32BB-DA78-C8F396FFB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90D65-7F75-4204-9502-F20F3E589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34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62722-409A-4012-9DCA-3964581A8470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42F62-2625-470A-B94A-81FA5B597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4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3533"/>
            <a:ext cx="9144000" cy="893585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45F91-8149-234F-1462-DF656411CB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2305" y="2"/>
            <a:ext cx="7644951" cy="724375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C0ACA30F-61ED-FCCF-3069-05112E86CEB1}"/>
              </a:ext>
            </a:extLst>
          </p:cNvPr>
          <p:cNvSpPr/>
          <p:nvPr userDrawn="1"/>
        </p:nvSpPr>
        <p:spPr>
          <a:xfrm>
            <a:off x="1" y="-5941"/>
            <a:ext cx="2568815" cy="893583"/>
          </a:xfrm>
          <a:custGeom>
            <a:avLst/>
            <a:gdLst>
              <a:gd name="connsiteX0" fmla="*/ 0 w 2568814"/>
              <a:gd name="connsiteY0" fmla="*/ 0 h 893583"/>
              <a:gd name="connsiteX1" fmla="*/ 1684610 w 2568814"/>
              <a:gd name="connsiteY1" fmla="*/ 8774 h 893583"/>
              <a:gd name="connsiteX2" fmla="*/ 2568814 w 2568814"/>
              <a:gd name="connsiteY2" fmla="*/ 890855 h 893583"/>
              <a:gd name="connsiteX3" fmla="*/ 0 w 2568814"/>
              <a:gd name="connsiteY3" fmla="*/ 893583 h 89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8814" h="893583">
                <a:moveTo>
                  <a:pt x="0" y="0"/>
                </a:moveTo>
                <a:lnTo>
                  <a:pt x="1684610" y="8774"/>
                </a:lnTo>
                <a:lnTo>
                  <a:pt x="2568814" y="890855"/>
                </a:lnTo>
                <a:lnTo>
                  <a:pt x="0" y="8935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TH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92942-C856-A7E5-7FFA-2721F7693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1283" y="-196780"/>
            <a:ext cx="2097528" cy="1271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09011-176A-4BDA-11EC-97660FD902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050" y="2"/>
            <a:ext cx="7644951" cy="72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BEA7A3-E686-9178-3F6D-ED7BBB189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6480" t="48932" r="14208"/>
          <a:stretch/>
        </p:blipFill>
        <p:spPr>
          <a:xfrm>
            <a:off x="3748901" y="6611048"/>
            <a:ext cx="8452624" cy="7108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E3862C-A377-354E-C9BA-785AC64339D7}"/>
              </a:ext>
            </a:extLst>
          </p:cNvPr>
          <p:cNvSpPr txBox="1"/>
          <p:nvPr userDrawn="1"/>
        </p:nvSpPr>
        <p:spPr>
          <a:xfrm>
            <a:off x="4807656" y="6581001"/>
            <a:ext cx="7384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kern="12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Copyright 2023 ThaiAdvanceCenter Co,Ltd. All Right Reserved</a:t>
            </a:r>
            <a:endParaRPr lang="th-TH" sz="12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68BA36-1CA8-D595-EBDF-276937B2AB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5" y="1221327"/>
            <a:ext cx="5664881" cy="17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F78F9A-E5C8-9F68-4A77-63A21ABA1B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932" b="27852"/>
          <a:stretch/>
        </p:blipFill>
        <p:spPr>
          <a:xfrm>
            <a:off x="820" y="6448424"/>
            <a:ext cx="12195069" cy="4762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68074"/>
            <a:ext cx="10515600" cy="4838081"/>
          </a:xfrm>
        </p:spPr>
        <p:txBody>
          <a:bodyPr>
            <a:normAutofit/>
          </a:bodyPr>
          <a:lstStyle>
            <a:lvl1pPr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D900A-615E-F646-1925-5B0157A256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230" y="-14866"/>
            <a:ext cx="7396715" cy="696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E3A5A-6687-9143-B996-A2D3AE729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230" y="-14866"/>
            <a:ext cx="7396715" cy="696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8BE18-757C-17F4-6A64-E197FBC1C6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67339" y="-301015"/>
            <a:ext cx="2097528" cy="1271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2AE78-B51A-0E25-D1D8-1829E990D5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4456" y="-14866"/>
            <a:ext cx="7396715" cy="696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B36C4-F68D-AB51-827E-AD0250C91AB8}"/>
              </a:ext>
            </a:extLst>
          </p:cNvPr>
          <p:cNvSpPr txBox="1"/>
          <p:nvPr userDrawn="1"/>
        </p:nvSpPr>
        <p:spPr>
          <a:xfrm>
            <a:off x="4792495" y="6581001"/>
            <a:ext cx="7384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kern="12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Copyright 2023 ThaiAdvanceCenter Co,Ltd. All Right Reserved</a:t>
            </a:r>
            <a:endParaRPr lang="th-TH" sz="12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225" y="-14866"/>
            <a:ext cx="10515600" cy="696792"/>
          </a:xfrm>
        </p:spPr>
        <p:txBody>
          <a:bodyPr>
            <a:normAutofit/>
          </a:bodyPr>
          <a:lstStyle>
            <a:lvl1pPr>
              <a:defRPr sz="3600"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776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7024-095B-62B2-4D10-CAAA429D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DC3DC-671D-9FD3-EDC8-74305712C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1F071-5094-1EF6-9DCD-9BAB70A2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CC7F24-07DB-4422-A719-BABE041E782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EA583-D41D-3FDB-DDE3-6A781506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7ED1-2493-6C09-4CF6-9253AB2B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98BBEE-2175-478C-B416-450E650ED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9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DB8C5C-89F7-D764-470B-DC64F9E01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30" y="-14866"/>
            <a:ext cx="7396715" cy="696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B8D82-E19C-886E-7664-B14C2B56BB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30" y="-14866"/>
            <a:ext cx="7396715" cy="696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BAFD3-A464-B329-2F12-3F89E3D1DA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67339" y="-301015"/>
            <a:ext cx="2097528" cy="1271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E25EE-A7FF-73C8-B1E0-96FE40C3B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4457" y="-14866"/>
            <a:ext cx="7396715" cy="696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2BD068-EC14-A8DA-0031-D119F494A5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509" y="5920457"/>
            <a:ext cx="12195069" cy="13918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6857-CCCB-3F19-3AB4-998F9ED59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1"/>
            <a:ext cx="10515600" cy="4336818"/>
          </a:xfrm>
        </p:spPr>
        <p:txBody>
          <a:bodyPr>
            <a:normAutofit/>
          </a:bodyPr>
          <a:lstStyle>
            <a:lvl1pPr>
              <a:defRPr sz="2000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>
              <a:defRPr sz="1800"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>
              <a:defRPr sz="1600"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>
              <a:defRPr sz="1200"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>
              <a:defRPr sz="1200"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7210-F29F-B9CA-26E8-CE536EBB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23256"/>
            <a:ext cx="2743200" cy="365125"/>
          </a:xfrm>
        </p:spPr>
        <p:txBody>
          <a:bodyPr/>
          <a:lstStyle/>
          <a:p>
            <a:fld id="{B2FCD529-D066-7D49-B6C4-84AE6963F517}" type="datetimeFigureOut">
              <a:rPr lang="en-TH" smtClean="0"/>
              <a:t>06/22/2023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0ABF0-D775-C79B-6DC4-96E5656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23256"/>
            <a:ext cx="4114800" cy="365125"/>
          </a:xfrm>
        </p:spPr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B701-2E11-761B-A99B-0ACCCA2E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23256"/>
            <a:ext cx="2743200" cy="365125"/>
          </a:xfrm>
        </p:spPr>
        <p:txBody>
          <a:bodyPr/>
          <a:lstStyle/>
          <a:p>
            <a:fld id="{A84D774A-2884-DC4D-AFEC-9824CBDE42A7}" type="slidenum">
              <a:rPr lang="en-TH" smtClean="0"/>
              <a:t>‹#›</a:t>
            </a:fld>
            <a:endParaRPr lang="en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9615B7-0123-A4BA-97EB-92821767D79E}"/>
              </a:ext>
            </a:extLst>
          </p:cNvPr>
          <p:cNvSpPr txBox="1"/>
          <p:nvPr userDrawn="1"/>
        </p:nvSpPr>
        <p:spPr>
          <a:xfrm>
            <a:off x="5030471" y="6519448"/>
            <a:ext cx="73843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Copyright 2021 </a:t>
            </a:r>
            <a:r>
              <a:rPr lang="en-US" sz="675" b="0" i="0" kern="12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ThaiAdvanceCenter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Co,Ltd. All Right Reserved</a:t>
            </a:r>
            <a:endParaRPr lang="th-TH" sz="9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8F7DE-AF71-98EF-72A5-94DEE6AA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3990"/>
            <a:ext cx="7718155" cy="557939"/>
          </a:xfrm>
        </p:spPr>
        <p:txBody>
          <a:bodyPr>
            <a:normAutofit/>
          </a:bodyPr>
          <a:lstStyle>
            <a:lvl1pPr>
              <a:defRPr sz="2400" b="0" i="0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32445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611A-5B24-CF3D-15B7-9EBF07CC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B8AEF-410D-B108-B39D-A0F3B7A0B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25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C13774-2BB4-30FB-E276-AE2300EEE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893585"/>
          </a:xfrm>
        </p:spPr>
        <p:txBody>
          <a:bodyPr/>
          <a:lstStyle/>
          <a:p>
            <a:r>
              <a:rPr lang="en-US" dirty="0"/>
              <a:t>LAB8 IO Interface Input / Output</a:t>
            </a:r>
          </a:p>
        </p:txBody>
      </p:sp>
    </p:spTree>
    <p:extLst>
      <p:ext uri="{BB962C8B-B14F-4D97-AF65-F5344CB8AC3E}">
        <p14:creationId xmlns:p14="http://schemas.microsoft.com/office/powerpoint/2010/main" val="381453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210345-2732-90C3-86A2-79DDB7930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24" y="1499281"/>
            <a:ext cx="3247149" cy="43370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7BA1FE-DAFF-0607-3762-5173717E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3990"/>
            <a:ext cx="7718155" cy="557939"/>
          </a:xfrm>
        </p:spPr>
        <p:txBody>
          <a:bodyPr>
            <a:normAutofit fontScale="90000"/>
          </a:bodyPr>
          <a:lstStyle/>
          <a:p>
            <a:r>
              <a:rPr lang="th-TH" sz="3600" b="1" dirty="0"/>
              <a:t>ต่อสายลมร่วมกับ </a:t>
            </a:r>
            <a:r>
              <a:rPr lang="en-US" sz="3600" b="1" dirty="0"/>
              <a:t>Gripper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B02690-4CAD-26D1-14FE-095C228EBA00}"/>
              </a:ext>
            </a:extLst>
          </p:cNvPr>
          <p:cNvSpPr/>
          <p:nvPr/>
        </p:nvSpPr>
        <p:spPr>
          <a:xfrm>
            <a:off x="3990021" y="3956145"/>
            <a:ext cx="3992337" cy="1194376"/>
          </a:xfrm>
          <a:custGeom>
            <a:avLst/>
            <a:gdLst>
              <a:gd name="connsiteX0" fmla="*/ 0 w 4971495"/>
              <a:gd name="connsiteY0" fmla="*/ 836823 h 2409784"/>
              <a:gd name="connsiteX1" fmla="*/ 630315 w 4971495"/>
              <a:gd name="connsiteY1" fmla="*/ 2322 h 2409784"/>
              <a:gd name="connsiteX2" fmla="*/ 1748901 w 4971495"/>
              <a:gd name="connsiteY2" fmla="*/ 650392 h 2409784"/>
              <a:gd name="connsiteX3" fmla="*/ 3950563 w 4971495"/>
              <a:gd name="connsiteY3" fmla="*/ 2372660 h 2409784"/>
              <a:gd name="connsiteX4" fmla="*/ 4971495 w 4971495"/>
              <a:gd name="connsiteY4" fmla="*/ 1840000 h 240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1495" h="2409784">
                <a:moveTo>
                  <a:pt x="0" y="836823"/>
                </a:moveTo>
                <a:cubicBezTo>
                  <a:pt x="169416" y="435108"/>
                  <a:pt x="338832" y="33394"/>
                  <a:pt x="630315" y="2322"/>
                </a:cubicBezTo>
                <a:cubicBezTo>
                  <a:pt x="921799" y="-28750"/>
                  <a:pt x="1195527" y="255336"/>
                  <a:pt x="1748901" y="650392"/>
                </a:cubicBezTo>
                <a:cubicBezTo>
                  <a:pt x="2302275" y="1045448"/>
                  <a:pt x="3413464" y="2174392"/>
                  <a:pt x="3950563" y="2372660"/>
                </a:cubicBezTo>
                <a:cubicBezTo>
                  <a:pt x="4487662" y="2570928"/>
                  <a:pt x="4826493" y="1913981"/>
                  <a:pt x="4971495" y="184000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E1F936-2D3B-17B1-1B44-B99D330ECDC9}"/>
              </a:ext>
            </a:extLst>
          </p:cNvPr>
          <p:cNvSpPr/>
          <p:nvPr/>
        </p:nvSpPr>
        <p:spPr>
          <a:xfrm>
            <a:off x="4139292" y="3738319"/>
            <a:ext cx="3733985" cy="1194376"/>
          </a:xfrm>
          <a:custGeom>
            <a:avLst/>
            <a:gdLst>
              <a:gd name="connsiteX0" fmla="*/ 0 w 4971495"/>
              <a:gd name="connsiteY0" fmla="*/ 836823 h 2409784"/>
              <a:gd name="connsiteX1" fmla="*/ 630315 w 4971495"/>
              <a:gd name="connsiteY1" fmla="*/ 2322 h 2409784"/>
              <a:gd name="connsiteX2" fmla="*/ 1748901 w 4971495"/>
              <a:gd name="connsiteY2" fmla="*/ 650392 h 2409784"/>
              <a:gd name="connsiteX3" fmla="*/ 3950563 w 4971495"/>
              <a:gd name="connsiteY3" fmla="*/ 2372660 h 2409784"/>
              <a:gd name="connsiteX4" fmla="*/ 4971495 w 4971495"/>
              <a:gd name="connsiteY4" fmla="*/ 1840000 h 240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1495" h="2409784">
                <a:moveTo>
                  <a:pt x="0" y="836823"/>
                </a:moveTo>
                <a:cubicBezTo>
                  <a:pt x="169416" y="435108"/>
                  <a:pt x="338832" y="33394"/>
                  <a:pt x="630315" y="2322"/>
                </a:cubicBezTo>
                <a:cubicBezTo>
                  <a:pt x="921799" y="-28750"/>
                  <a:pt x="1195527" y="255336"/>
                  <a:pt x="1748901" y="650392"/>
                </a:cubicBezTo>
                <a:cubicBezTo>
                  <a:pt x="2302275" y="1045448"/>
                  <a:pt x="3413464" y="2174392"/>
                  <a:pt x="3950563" y="2372660"/>
                </a:cubicBezTo>
                <a:cubicBezTo>
                  <a:pt x="4487662" y="2570928"/>
                  <a:pt x="4826493" y="1913981"/>
                  <a:pt x="4971495" y="184000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A75597-84B4-2D1C-49FA-60A679E7A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29342" r="25789" b="23427"/>
          <a:stretch/>
        </p:blipFill>
        <p:spPr>
          <a:xfrm>
            <a:off x="7462765" y="4012373"/>
            <a:ext cx="1577842" cy="10776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B2593B-9F72-2688-3F6D-8589397C0A8D}"/>
              </a:ext>
            </a:extLst>
          </p:cNvPr>
          <p:cNvSpPr txBox="1"/>
          <p:nvPr/>
        </p:nvSpPr>
        <p:spPr>
          <a:xfrm>
            <a:off x="7912816" y="3999451"/>
            <a:ext cx="5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BB52-4ECC-274C-FF3A-6C299E0894A0}"/>
              </a:ext>
            </a:extLst>
          </p:cNvPr>
          <p:cNvSpPr txBox="1"/>
          <p:nvPr/>
        </p:nvSpPr>
        <p:spPr>
          <a:xfrm>
            <a:off x="7386441" y="4671342"/>
            <a:ext cx="5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11AA6-633D-8C42-A6BA-6481AB4BE15C}"/>
              </a:ext>
            </a:extLst>
          </p:cNvPr>
          <p:cNvSpPr txBox="1"/>
          <p:nvPr/>
        </p:nvSpPr>
        <p:spPr>
          <a:xfrm>
            <a:off x="7895011" y="4930086"/>
            <a:ext cx="5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21" name="รูปภาพ 2">
            <a:extLst>
              <a:ext uri="{FF2B5EF4-FFF2-40B4-BE49-F238E27FC236}">
                <a16:creationId xmlns:a16="http://schemas.microsoft.com/office/drawing/2014/main" id="{3CEB13DE-916B-B69A-0C96-7340CD8C3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0" b="98000" l="10000" r="90000">
                        <a14:foregroundMark x1="42333" y1="2000" x2="59333" y2="4750"/>
                        <a14:foregroundMark x1="59333" y1="4750" x2="58000" y2="17750"/>
                        <a14:foregroundMark x1="58000" y1="17750" x2="58000" y2="17750"/>
                        <a14:foregroundMark x1="40000" y1="80000" x2="58667" y2="88000"/>
                        <a14:foregroundMark x1="58667" y1="88000" x2="59333" y2="82250"/>
                        <a14:foregroundMark x1="49000" y1="89500" x2="49000" y2="91750"/>
                        <a14:foregroundMark x1="46000" y1="98000" x2="53000" y2="98000"/>
                        <a14:foregroundMark x1="46333" y1="88750" x2="37333" y2="84500"/>
                        <a14:foregroundMark x1="37333" y1="70750" x2="38333" y2="7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9360" y="1840588"/>
            <a:ext cx="1637267" cy="2183023"/>
          </a:xfrm>
          <a:prstGeom prst="rect">
            <a:avLst/>
          </a:prstGeom>
        </p:spPr>
      </p:pic>
      <p:sp>
        <p:nvSpPr>
          <p:cNvPr id="22" name="รูปแบบอิสระ: รูปร่าง 16">
            <a:extLst>
              <a:ext uri="{FF2B5EF4-FFF2-40B4-BE49-F238E27FC236}">
                <a16:creationId xmlns:a16="http://schemas.microsoft.com/office/drawing/2014/main" id="{E3D13FC9-44F0-9CA4-B1D3-2BDFF8D00FD7}"/>
              </a:ext>
            </a:extLst>
          </p:cNvPr>
          <p:cNvSpPr/>
          <p:nvPr/>
        </p:nvSpPr>
        <p:spPr>
          <a:xfrm>
            <a:off x="7895011" y="2788819"/>
            <a:ext cx="753077" cy="1618200"/>
          </a:xfrm>
          <a:custGeom>
            <a:avLst/>
            <a:gdLst>
              <a:gd name="connsiteX0" fmla="*/ 48175 w 753077"/>
              <a:gd name="connsiteY0" fmla="*/ 18000 h 1618200"/>
              <a:gd name="connsiteX1" fmla="*/ 724450 w 753077"/>
              <a:gd name="connsiteY1" fmla="*/ 113250 h 1618200"/>
              <a:gd name="connsiteX2" fmla="*/ 572050 w 753077"/>
              <a:gd name="connsiteY2" fmla="*/ 875250 h 1618200"/>
              <a:gd name="connsiteX3" fmla="*/ 67225 w 753077"/>
              <a:gd name="connsiteY3" fmla="*/ 1132425 h 1618200"/>
              <a:gd name="connsiteX4" fmla="*/ 19600 w 753077"/>
              <a:gd name="connsiteY4" fmla="*/ 1618200 h 161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077" h="1618200">
                <a:moveTo>
                  <a:pt x="48175" y="18000"/>
                </a:moveTo>
                <a:cubicBezTo>
                  <a:pt x="342656" y="-5813"/>
                  <a:pt x="637138" y="-29625"/>
                  <a:pt x="724450" y="113250"/>
                </a:cubicBezTo>
                <a:cubicBezTo>
                  <a:pt x="811762" y="256125"/>
                  <a:pt x="681587" y="705388"/>
                  <a:pt x="572050" y="875250"/>
                </a:cubicBezTo>
                <a:cubicBezTo>
                  <a:pt x="462513" y="1045112"/>
                  <a:pt x="159300" y="1008600"/>
                  <a:pt x="67225" y="1132425"/>
                </a:cubicBezTo>
                <a:cubicBezTo>
                  <a:pt x="-24850" y="1256250"/>
                  <a:pt x="-2625" y="1437225"/>
                  <a:pt x="19600" y="161820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3" name="Picture 4" descr="ปั๊มลมขับตรง 3 แรงม้า 50 ลิตร VALU รุ่น BM2050 : SeamesOnline">
            <a:extLst>
              <a:ext uri="{FF2B5EF4-FFF2-40B4-BE49-F238E27FC236}">
                <a16:creationId xmlns:a16="http://schemas.microsoft.com/office/drawing/2014/main" id="{B2506E6F-BB3B-3987-568A-46865A9A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00" y="896056"/>
            <a:ext cx="1302320" cy="13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รูปแบบอิสระ: รูปร่าง 13">
            <a:extLst>
              <a:ext uri="{FF2B5EF4-FFF2-40B4-BE49-F238E27FC236}">
                <a16:creationId xmlns:a16="http://schemas.microsoft.com/office/drawing/2014/main" id="{A198FB48-F843-2780-6873-1CEB8431AB77}"/>
              </a:ext>
            </a:extLst>
          </p:cNvPr>
          <p:cNvSpPr/>
          <p:nvPr/>
        </p:nvSpPr>
        <p:spPr>
          <a:xfrm>
            <a:off x="6393979" y="1446420"/>
            <a:ext cx="2137572" cy="1486000"/>
          </a:xfrm>
          <a:custGeom>
            <a:avLst/>
            <a:gdLst>
              <a:gd name="connsiteX0" fmla="*/ 2137572 w 2137572"/>
              <a:gd name="connsiteY0" fmla="*/ 0 h 1486000"/>
              <a:gd name="connsiteX1" fmla="*/ 213522 w 2137572"/>
              <a:gd name="connsiteY1" fmla="*/ 285750 h 1486000"/>
              <a:gd name="connsiteX2" fmla="*/ 127797 w 2137572"/>
              <a:gd name="connsiteY2" fmla="*/ 1438275 h 1486000"/>
              <a:gd name="connsiteX3" fmla="*/ 927897 w 2137572"/>
              <a:gd name="connsiteY3" fmla="*/ 1285875 h 14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72" h="1486000">
                <a:moveTo>
                  <a:pt x="2137572" y="0"/>
                </a:moveTo>
                <a:cubicBezTo>
                  <a:pt x="1343028" y="23019"/>
                  <a:pt x="548484" y="46038"/>
                  <a:pt x="213522" y="285750"/>
                </a:cubicBezTo>
                <a:cubicBezTo>
                  <a:pt x="-121440" y="525462"/>
                  <a:pt x="8735" y="1271588"/>
                  <a:pt x="127797" y="1438275"/>
                </a:cubicBezTo>
                <a:cubicBezTo>
                  <a:pt x="246859" y="1604962"/>
                  <a:pt x="767560" y="1281113"/>
                  <a:pt x="927897" y="1285875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203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B791C-754A-B529-A6CA-0CB2A18D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200" b="1" dirty="0"/>
              <a:t>ต่อสายลมร่วมกับ</a:t>
            </a:r>
            <a:r>
              <a:rPr lang="en-US" sz="3200" b="1" dirty="0"/>
              <a:t> Suction cup</a:t>
            </a:r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7A22BF46-D3BA-6712-9A31-4A1A474D6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84" y="1210073"/>
            <a:ext cx="3247149" cy="43370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4505E-7360-1EAD-7003-631F5C65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8965" flipH="1" flipV="1">
            <a:off x="4818759" y="4108757"/>
            <a:ext cx="2051285" cy="1469651"/>
          </a:xfrm>
          <a:prstGeom prst="rect">
            <a:avLst/>
          </a:prstGeom>
        </p:spPr>
      </p:pic>
      <p:pic>
        <p:nvPicPr>
          <p:cNvPr id="6" name="Picture 4" descr="ปั๊มลมขับตรง 3 แรงม้า 50 ลิตร VALU รุ่น BM2050 : SeamesOnline">
            <a:extLst>
              <a:ext uri="{FF2B5EF4-FFF2-40B4-BE49-F238E27FC236}">
                <a16:creationId xmlns:a16="http://schemas.microsoft.com/office/drawing/2014/main" id="{280824DF-B759-A9A4-E925-95046A42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437" y="946755"/>
            <a:ext cx="1302320" cy="13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5DB53-A9ED-188E-B979-616AA518EC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29342" r="25789" b="23427"/>
          <a:stretch/>
        </p:blipFill>
        <p:spPr>
          <a:xfrm>
            <a:off x="9310948" y="3897091"/>
            <a:ext cx="1577842" cy="1077686"/>
          </a:xfrm>
          <a:prstGeom prst="rect">
            <a:avLst/>
          </a:prstGeom>
        </p:spPr>
      </p:pic>
      <p:sp>
        <p:nvSpPr>
          <p:cNvPr id="8" name="รูปแบบอิสระ: รูปร่าง 12">
            <a:extLst>
              <a:ext uri="{FF2B5EF4-FFF2-40B4-BE49-F238E27FC236}">
                <a16:creationId xmlns:a16="http://schemas.microsoft.com/office/drawing/2014/main" id="{65983427-B923-CD68-7E52-C229B39168B5}"/>
              </a:ext>
            </a:extLst>
          </p:cNvPr>
          <p:cNvSpPr/>
          <p:nvPr/>
        </p:nvSpPr>
        <p:spPr>
          <a:xfrm>
            <a:off x="4379807" y="3980957"/>
            <a:ext cx="5452995" cy="1126313"/>
          </a:xfrm>
          <a:custGeom>
            <a:avLst/>
            <a:gdLst>
              <a:gd name="connsiteX0" fmla="*/ 5419514 w 5452995"/>
              <a:gd name="connsiteY0" fmla="*/ 756144 h 1126313"/>
              <a:gd name="connsiteX1" fmla="*/ 5267114 w 5452995"/>
              <a:gd name="connsiteY1" fmla="*/ 1118094 h 1126313"/>
              <a:gd name="connsiteX2" fmla="*/ 3990764 w 5452995"/>
              <a:gd name="connsiteY2" fmla="*/ 441819 h 1126313"/>
              <a:gd name="connsiteX3" fmla="*/ 3057314 w 5452995"/>
              <a:gd name="connsiteY3" fmla="*/ 156069 h 1126313"/>
              <a:gd name="connsiteX4" fmla="*/ 1257089 w 5452995"/>
              <a:gd name="connsiteY4" fmla="*/ 3669 h 1126313"/>
              <a:gd name="connsiteX5" fmla="*/ 123614 w 5452995"/>
              <a:gd name="connsiteY5" fmla="*/ 79869 h 1126313"/>
              <a:gd name="connsiteX6" fmla="*/ 75989 w 5452995"/>
              <a:gd name="connsiteY6" fmla="*/ 422769 h 1126313"/>
              <a:gd name="connsiteX7" fmla="*/ 533189 w 5452995"/>
              <a:gd name="connsiteY7" fmla="*/ 603744 h 112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2995" h="1126313">
                <a:moveTo>
                  <a:pt x="5419514" y="756144"/>
                </a:moveTo>
                <a:cubicBezTo>
                  <a:pt x="5462376" y="963313"/>
                  <a:pt x="5505239" y="1170482"/>
                  <a:pt x="5267114" y="1118094"/>
                </a:cubicBezTo>
                <a:cubicBezTo>
                  <a:pt x="5028989" y="1065706"/>
                  <a:pt x="4359064" y="602156"/>
                  <a:pt x="3990764" y="441819"/>
                </a:cubicBezTo>
                <a:cubicBezTo>
                  <a:pt x="3622464" y="281481"/>
                  <a:pt x="3512926" y="229094"/>
                  <a:pt x="3057314" y="156069"/>
                </a:cubicBezTo>
                <a:cubicBezTo>
                  <a:pt x="2601701" y="83044"/>
                  <a:pt x="1746039" y="16369"/>
                  <a:pt x="1257089" y="3669"/>
                </a:cubicBezTo>
                <a:cubicBezTo>
                  <a:pt x="768139" y="-9031"/>
                  <a:pt x="320464" y="10019"/>
                  <a:pt x="123614" y="79869"/>
                </a:cubicBezTo>
                <a:cubicBezTo>
                  <a:pt x="-73236" y="149719"/>
                  <a:pt x="7726" y="335456"/>
                  <a:pt x="75989" y="422769"/>
                </a:cubicBezTo>
                <a:cubicBezTo>
                  <a:pt x="144251" y="510081"/>
                  <a:pt x="338720" y="556912"/>
                  <a:pt x="533189" y="60374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รูปแบบอิสระ: รูปร่าง 13">
            <a:extLst>
              <a:ext uri="{FF2B5EF4-FFF2-40B4-BE49-F238E27FC236}">
                <a16:creationId xmlns:a16="http://schemas.microsoft.com/office/drawing/2014/main" id="{A831403A-5157-1996-40C8-B07E1697F246}"/>
              </a:ext>
            </a:extLst>
          </p:cNvPr>
          <p:cNvSpPr/>
          <p:nvPr/>
        </p:nvSpPr>
        <p:spPr>
          <a:xfrm>
            <a:off x="8833323" y="1498600"/>
            <a:ext cx="2137572" cy="1486000"/>
          </a:xfrm>
          <a:custGeom>
            <a:avLst/>
            <a:gdLst>
              <a:gd name="connsiteX0" fmla="*/ 2137572 w 2137572"/>
              <a:gd name="connsiteY0" fmla="*/ 0 h 1486000"/>
              <a:gd name="connsiteX1" fmla="*/ 213522 w 2137572"/>
              <a:gd name="connsiteY1" fmla="*/ 285750 h 1486000"/>
              <a:gd name="connsiteX2" fmla="*/ 127797 w 2137572"/>
              <a:gd name="connsiteY2" fmla="*/ 1438275 h 1486000"/>
              <a:gd name="connsiteX3" fmla="*/ 927897 w 2137572"/>
              <a:gd name="connsiteY3" fmla="*/ 1285875 h 14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72" h="1486000">
                <a:moveTo>
                  <a:pt x="2137572" y="0"/>
                </a:moveTo>
                <a:cubicBezTo>
                  <a:pt x="1343028" y="23019"/>
                  <a:pt x="548484" y="46038"/>
                  <a:pt x="213522" y="285750"/>
                </a:cubicBezTo>
                <a:cubicBezTo>
                  <a:pt x="-121440" y="525462"/>
                  <a:pt x="8735" y="1271588"/>
                  <a:pt x="127797" y="1438275"/>
                </a:cubicBezTo>
                <a:cubicBezTo>
                  <a:pt x="246859" y="1604962"/>
                  <a:pt x="767560" y="1281113"/>
                  <a:pt x="927897" y="1285875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รูปภาพ 2">
            <a:extLst>
              <a:ext uri="{FF2B5EF4-FFF2-40B4-BE49-F238E27FC236}">
                <a16:creationId xmlns:a16="http://schemas.microsoft.com/office/drawing/2014/main" id="{058A3288-BE43-8848-E227-E79CFC6F6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50" b="98000" l="10000" r="90000">
                        <a14:foregroundMark x1="42333" y1="2000" x2="59333" y2="4750"/>
                        <a14:foregroundMark x1="59333" y1="4750" x2="58000" y2="17750"/>
                        <a14:foregroundMark x1="58000" y1="17750" x2="58000" y2="17750"/>
                        <a14:foregroundMark x1="40000" y1="80000" x2="58667" y2="88000"/>
                        <a14:foregroundMark x1="58667" y1="88000" x2="59333" y2="82250"/>
                        <a14:foregroundMark x1="49000" y1="89500" x2="49000" y2="91750"/>
                        <a14:foregroundMark x1="46000" y1="98000" x2="53000" y2="98000"/>
                        <a14:foregroundMark x1="46333" y1="88750" x2="37333" y2="84500"/>
                        <a14:foregroundMark x1="37333" y1="70750" x2="38333" y2="7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7861" y="1756001"/>
            <a:ext cx="1637267" cy="2183023"/>
          </a:xfrm>
          <a:prstGeom prst="rect">
            <a:avLst/>
          </a:prstGeom>
        </p:spPr>
      </p:pic>
      <p:sp>
        <p:nvSpPr>
          <p:cNvPr id="11" name="รูปแบบอิสระ: รูปร่าง 16">
            <a:extLst>
              <a:ext uri="{FF2B5EF4-FFF2-40B4-BE49-F238E27FC236}">
                <a16:creationId xmlns:a16="http://schemas.microsoft.com/office/drawing/2014/main" id="{05043C8D-FC2E-1FF4-3CF6-BA6EAD84B1BD}"/>
              </a:ext>
            </a:extLst>
          </p:cNvPr>
          <p:cNvSpPr/>
          <p:nvPr/>
        </p:nvSpPr>
        <p:spPr>
          <a:xfrm>
            <a:off x="9732096" y="2671225"/>
            <a:ext cx="753077" cy="1618200"/>
          </a:xfrm>
          <a:custGeom>
            <a:avLst/>
            <a:gdLst>
              <a:gd name="connsiteX0" fmla="*/ 48175 w 753077"/>
              <a:gd name="connsiteY0" fmla="*/ 18000 h 1618200"/>
              <a:gd name="connsiteX1" fmla="*/ 724450 w 753077"/>
              <a:gd name="connsiteY1" fmla="*/ 113250 h 1618200"/>
              <a:gd name="connsiteX2" fmla="*/ 572050 w 753077"/>
              <a:gd name="connsiteY2" fmla="*/ 875250 h 1618200"/>
              <a:gd name="connsiteX3" fmla="*/ 67225 w 753077"/>
              <a:gd name="connsiteY3" fmla="*/ 1132425 h 1618200"/>
              <a:gd name="connsiteX4" fmla="*/ 19600 w 753077"/>
              <a:gd name="connsiteY4" fmla="*/ 1618200 h 161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077" h="1618200">
                <a:moveTo>
                  <a:pt x="48175" y="18000"/>
                </a:moveTo>
                <a:cubicBezTo>
                  <a:pt x="342656" y="-5813"/>
                  <a:pt x="637138" y="-29625"/>
                  <a:pt x="724450" y="113250"/>
                </a:cubicBezTo>
                <a:cubicBezTo>
                  <a:pt x="811762" y="256125"/>
                  <a:pt x="681587" y="705388"/>
                  <a:pt x="572050" y="875250"/>
                </a:cubicBezTo>
                <a:cubicBezTo>
                  <a:pt x="462513" y="1045112"/>
                  <a:pt x="159300" y="1008600"/>
                  <a:pt x="67225" y="1132425"/>
                </a:cubicBezTo>
                <a:cubicBezTo>
                  <a:pt x="-24850" y="1256250"/>
                  <a:pt x="-2625" y="1437225"/>
                  <a:pt x="19600" y="161820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019F5-84E0-288D-D8F4-F4A1BC9F319C}"/>
              </a:ext>
            </a:extLst>
          </p:cNvPr>
          <p:cNvSpPr txBox="1"/>
          <p:nvPr/>
        </p:nvSpPr>
        <p:spPr>
          <a:xfrm>
            <a:off x="9760999" y="3884169"/>
            <a:ext cx="5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5B2BA-DC69-D7D4-8448-2639F0D9AEB0}"/>
              </a:ext>
            </a:extLst>
          </p:cNvPr>
          <p:cNvSpPr txBox="1"/>
          <p:nvPr/>
        </p:nvSpPr>
        <p:spPr>
          <a:xfrm>
            <a:off x="9827804" y="4790980"/>
            <a:ext cx="5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9CDFCA-1C9A-525A-3A1B-BDB89B699D43}"/>
              </a:ext>
            </a:extLst>
          </p:cNvPr>
          <p:cNvSpPr/>
          <p:nvPr/>
        </p:nvSpPr>
        <p:spPr>
          <a:xfrm>
            <a:off x="3299830" y="3159579"/>
            <a:ext cx="2465423" cy="3006808"/>
          </a:xfrm>
          <a:custGeom>
            <a:avLst/>
            <a:gdLst>
              <a:gd name="connsiteX0" fmla="*/ 63856 w 2465423"/>
              <a:gd name="connsiteY0" fmla="*/ 0 h 3006808"/>
              <a:gd name="connsiteX1" fmla="*/ 259799 w 2465423"/>
              <a:gd name="connsiteY1" fmla="*/ 2612571 h 3006808"/>
              <a:gd name="connsiteX2" fmla="*/ 2145749 w 2465423"/>
              <a:gd name="connsiteY2" fmla="*/ 2947307 h 3006808"/>
              <a:gd name="connsiteX3" fmla="*/ 2447827 w 2465423"/>
              <a:gd name="connsiteY3" fmla="*/ 2122714 h 30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423" h="3006808">
                <a:moveTo>
                  <a:pt x="63856" y="0"/>
                </a:moveTo>
                <a:cubicBezTo>
                  <a:pt x="-11664" y="1060676"/>
                  <a:pt x="-87183" y="2121353"/>
                  <a:pt x="259799" y="2612571"/>
                </a:cubicBezTo>
                <a:cubicBezTo>
                  <a:pt x="606781" y="3103789"/>
                  <a:pt x="1781078" y="3028950"/>
                  <a:pt x="2145749" y="2947307"/>
                </a:cubicBezTo>
                <a:cubicBezTo>
                  <a:pt x="2510420" y="2865664"/>
                  <a:pt x="2479123" y="2494189"/>
                  <a:pt x="2447827" y="212271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6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1D4A6-E1E9-65D9-E8C1-7DE49762A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018" y="1155871"/>
            <a:ext cx="3247149" cy="43370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8DB452-55D1-2DF7-35E9-888C997BDC41}"/>
              </a:ext>
            </a:extLst>
          </p:cNvPr>
          <p:cNvSpPr/>
          <p:nvPr/>
        </p:nvSpPr>
        <p:spPr>
          <a:xfrm>
            <a:off x="310243" y="2228340"/>
            <a:ext cx="865414" cy="726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A0081-EED4-5D4F-60B4-686F73ED840E}"/>
              </a:ext>
            </a:extLst>
          </p:cNvPr>
          <p:cNvSpPr/>
          <p:nvPr/>
        </p:nvSpPr>
        <p:spPr>
          <a:xfrm>
            <a:off x="310243" y="2952921"/>
            <a:ext cx="865414" cy="622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F01AA-FB82-5D81-728C-EB67E2F5BC7B}"/>
              </a:ext>
            </a:extLst>
          </p:cNvPr>
          <p:cNvSpPr/>
          <p:nvPr/>
        </p:nvSpPr>
        <p:spPr>
          <a:xfrm>
            <a:off x="310243" y="3582593"/>
            <a:ext cx="865414" cy="622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E19478-8A70-033A-7364-9217F457F31B}"/>
              </a:ext>
            </a:extLst>
          </p:cNvPr>
          <p:cNvGrpSpPr/>
          <p:nvPr/>
        </p:nvGrpSpPr>
        <p:grpSpPr>
          <a:xfrm>
            <a:off x="1175657" y="2707483"/>
            <a:ext cx="1275914" cy="575582"/>
            <a:chOff x="2408464" y="2000250"/>
            <a:chExt cx="1275914" cy="57558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85A87A-9ACD-075E-6DBE-5910AA89E852}"/>
                </a:ext>
              </a:extLst>
            </p:cNvPr>
            <p:cNvCxnSpPr/>
            <p:nvPr/>
          </p:nvCxnSpPr>
          <p:spPr>
            <a:xfrm flipV="1">
              <a:off x="2408464" y="2000250"/>
              <a:ext cx="498022" cy="5755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2029B9-856B-4DB3-6D4F-DC6AA5EEACED}"/>
                </a:ext>
              </a:extLst>
            </p:cNvPr>
            <p:cNvCxnSpPr>
              <a:cxnSpLocks/>
            </p:cNvCxnSpPr>
            <p:nvPr/>
          </p:nvCxnSpPr>
          <p:spPr>
            <a:xfrm>
              <a:off x="2892200" y="2005012"/>
              <a:ext cx="7921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12C703-D512-A619-C171-6D7A4233B9E3}"/>
              </a:ext>
            </a:extLst>
          </p:cNvPr>
          <p:cNvGrpSpPr/>
          <p:nvPr/>
        </p:nvGrpSpPr>
        <p:grpSpPr>
          <a:xfrm>
            <a:off x="1175657" y="3398896"/>
            <a:ext cx="1275914" cy="575582"/>
            <a:chOff x="2408464" y="2000250"/>
            <a:chExt cx="1275914" cy="57558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F341F9B-1FE5-E592-46F7-BC5EB226EA35}"/>
                </a:ext>
              </a:extLst>
            </p:cNvPr>
            <p:cNvCxnSpPr/>
            <p:nvPr/>
          </p:nvCxnSpPr>
          <p:spPr>
            <a:xfrm flipV="1">
              <a:off x="2408464" y="2000250"/>
              <a:ext cx="498022" cy="5755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BA45A3-CD76-F054-551C-066BA1AAB859}"/>
                </a:ext>
              </a:extLst>
            </p:cNvPr>
            <p:cNvCxnSpPr>
              <a:cxnSpLocks/>
            </p:cNvCxnSpPr>
            <p:nvPr/>
          </p:nvCxnSpPr>
          <p:spPr>
            <a:xfrm>
              <a:off x="2892200" y="2005012"/>
              <a:ext cx="7921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2BB6C-14F6-C305-FFA5-62CED9E94C03}"/>
              </a:ext>
            </a:extLst>
          </p:cNvPr>
          <p:cNvSpPr/>
          <p:nvPr/>
        </p:nvSpPr>
        <p:spPr>
          <a:xfrm>
            <a:off x="2465979" y="1738484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CO0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60C2FA-C982-8BB4-6E14-D1BC93C379F2}"/>
              </a:ext>
            </a:extLst>
          </p:cNvPr>
          <p:cNvSpPr/>
          <p:nvPr/>
        </p:nvSpPr>
        <p:spPr>
          <a:xfrm>
            <a:off x="2467899" y="2454748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CO1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063A4C-82D7-39E9-46CC-D5BA12BAC97B}"/>
              </a:ext>
            </a:extLst>
          </p:cNvPr>
          <p:cNvSpPr/>
          <p:nvPr/>
        </p:nvSpPr>
        <p:spPr>
          <a:xfrm>
            <a:off x="2465979" y="3137750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CO2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08B120-9533-276F-9BB8-660ED2DB7E5C}"/>
              </a:ext>
            </a:extLst>
          </p:cNvPr>
          <p:cNvSpPr/>
          <p:nvPr/>
        </p:nvSpPr>
        <p:spPr>
          <a:xfrm>
            <a:off x="285751" y="4326664"/>
            <a:ext cx="936732" cy="41519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BUZZER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3526A0-EBB6-4EFE-71BA-D58EEDD4B7C6}"/>
              </a:ext>
            </a:extLst>
          </p:cNvPr>
          <p:cNvGrpSpPr/>
          <p:nvPr/>
        </p:nvGrpSpPr>
        <p:grpSpPr>
          <a:xfrm>
            <a:off x="1222483" y="3988109"/>
            <a:ext cx="1275914" cy="575582"/>
            <a:chOff x="2408464" y="2000250"/>
            <a:chExt cx="1275914" cy="57558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7A00AC-DEDA-5933-4A51-BBA933B288B6}"/>
                </a:ext>
              </a:extLst>
            </p:cNvPr>
            <p:cNvCxnSpPr/>
            <p:nvPr/>
          </p:nvCxnSpPr>
          <p:spPr>
            <a:xfrm flipV="1">
              <a:off x="2408464" y="2000250"/>
              <a:ext cx="498022" cy="5755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497DA91-27D3-CD0D-5FE2-BD6503521381}"/>
                </a:ext>
              </a:extLst>
            </p:cNvPr>
            <p:cNvCxnSpPr>
              <a:cxnSpLocks/>
            </p:cNvCxnSpPr>
            <p:nvPr/>
          </p:nvCxnSpPr>
          <p:spPr>
            <a:xfrm>
              <a:off x="2892200" y="2005012"/>
              <a:ext cx="7921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2472C61-A658-3FEB-1A5D-617ABE5BFB31}"/>
              </a:ext>
            </a:extLst>
          </p:cNvPr>
          <p:cNvSpPr/>
          <p:nvPr/>
        </p:nvSpPr>
        <p:spPr>
          <a:xfrm>
            <a:off x="2478467" y="3802596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CO3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61FC48-9673-1659-D0F4-AC1B354FE436}"/>
              </a:ext>
            </a:extLst>
          </p:cNvPr>
          <p:cNvGrpSpPr/>
          <p:nvPr/>
        </p:nvGrpSpPr>
        <p:grpSpPr>
          <a:xfrm>
            <a:off x="3576943" y="568122"/>
            <a:ext cx="4857750" cy="3636998"/>
            <a:chOff x="5619094" y="510992"/>
            <a:chExt cx="4857750" cy="363699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E46B786-8FD7-1DFE-ED79-1520442A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29470" y="-99384"/>
              <a:ext cx="3636998" cy="48577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50960A6-2340-6AEC-1A0C-D77942E3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4561" y="1140052"/>
              <a:ext cx="762106" cy="428685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3CDFE-DCB2-8F98-5BA7-E8F9A1747C3A}"/>
              </a:ext>
            </a:extLst>
          </p:cNvPr>
          <p:cNvSpPr/>
          <p:nvPr/>
        </p:nvSpPr>
        <p:spPr>
          <a:xfrm>
            <a:off x="4016202" y="1958387"/>
            <a:ext cx="1196627" cy="1035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E5DC5B-E195-FCB2-C3AF-88693122CF85}"/>
              </a:ext>
            </a:extLst>
          </p:cNvPr>
          <p:cNvSpPr/>
          <p:nvPr/>
        </p:nvSpPr>
        <p:spPr>
          <a:xfrm>
            <a:off x="4177908" y="3706947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EI1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374D7F-908C-8FF4-A5EE-E8EC1298B5B7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4614516" y="2994232"/>
            <a:ext cx="0" cy="733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BBE895C-46D3-D945-97F1-E33D976BACE2}"/>
              </a:ext>
            </a:extLst>
          </p:cNvPr>
          <p:cNvSpPr/>
          <p:nvPr/>
        </p:nvSpPr>
        <p:spPr>
          <a:xfrm>
            <a:off x="5424045" y="2143216"/>
            <a:ext cx="689925" cy="673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3F9C3A-BFC5-AEB8-3B5A-4664CE6C8E12}"/>
              </a:ext>
            </a:extLst>
          </p:cNvPr>
          <p:cNvSpPr/>
          <p:nvPr/>
        </p:nvSpPr>
        <p:spPr>
          <a:xfrm>
            <a:off x="6199147" y="2143009"/>
            <a:ext cx="689925" cy="673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16F82B-B45F-E9BA-EFDC-0B3B48EA08BC}"/>
              </a:ext>
            </a:extLst>
          </p:cNvPr>
          <p:cNvSpPr/>
          <p:nvPr/>
        </p:nvSpPr>
        <p:spPr>
          <a:xfrm>
            <a:off x="6980121" y="2131423"/>
            <a:ext cx="689925" cy="673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A3FC74-0D47-3168-C38F-D276FCE88540}"/>
              </a:ext>
            </a:extLst>
          </p:cNvPr>
          <p:cNvSpPr/>
          <p:nvPr/>
        </p:nvSpPr>
        <p:spPr>
          <a:xfrm>
            <a:off x="5365263" y="3531247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CI0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0161A9-021A-FF46-1881-C886BA224727}"/>
              </a:ext>
            </a:extLst>
          </p:cNvPr>
          <p:cNvCxnSpPr>
            <a:cxnSpLocks/>
          </p:cNvCxnSpPr>
          <p:nvPr/>
        </p:nvCxnSpPr>
        <p:spPr>
          <a:xfrm flipV="1">
            <a:off x="5801871" y="2818532"/>
            <a:ext cx="0" cy="733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D5CA35B-4FB7-81F8-3B08-30EFDFFF6B74}"/>
              </a:ext>
            </a:extLst>
          </p:cNvPr>
          <p:cNvSpPr/>
          <p:nvPr/>
        </p:nvSpPr>
        <p:spPr>
          <a:xfrm>
            <a:off x="6112489" y="1179127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CI1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02E3C30-D90B-2CEE-C891-653FF65B6C56}"/>
              </a:ext>
            </a:extLst>
          </p:cNvPr>
          <p:cNvCxnSpPr>
            <a:cxnSpLocks/>
            <a:stCxn id="50" idx="2"/>
            <a:endCxn id="45" idx="0"/>
          </p:cNvCxnSpPr>
          <p:nvPr/>
        </p:nvCxnSpPr>
        <p:spPr>
          <a:xfrm flipH="1">
            <a:off x="6544110" y="1677300"/>
            <a:ext cx="4986" cy="4657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0902B11-F720-4837-701A-70CAF9FD0188}"/>
              </a:ext>
            </a:extLst>
          </p:cNvPr>
          <p:cNvSpPr/>
          <p:nvPr/>
        </p:nvSpPr>
        <p:spPr>
          <a:xfrm>
            <a:off x="6901564" y="3531247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CI2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AC39FE-ABC3-EB28-6AE4-22AEF142AE9F}"/>
              </a:ext>
            </a:extLst>
          </p:cNvPr>
          <p:cNvCxnSpPr>
            <a:cxnSpLocks/>
          </p:cNvCxnSpPr>
          <p:nvPr/>
        </p:nvCxnSpPr>
        <p:spPr>
          <a:xfrm flipV="1">
            <a:off x="7338172" y="2818532"/>
            <a:ext cx="0" cy="733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DE3300A-597D-289A-5729-00459DC7C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375" y="1210809"/>
            <a:ext cx="2994182" cy="3999174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409232F-9E97-107D-AE71-51B280FE8037}"/>
              </a:ext>
            </a:extLst>
          </p:cNvPr>
          <p:cNvGrpSpPr/>
          <p:nvPr/>
        </p:nvGrpSpPr>
        <p:grpSpPr>
          <a:xfrm>
            <a:off x="1173766" y="1907032"/>
            <a:ext cx="1275914" cy="575582"/>
            <a:chOff x="2408464" y="2000250"/>
            <a:chExt cx="1275914" cy="575582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180B0E-FC8F-1E8F-FAA7-8F123B1A58D4}"/>
                </a:ext>
              </a:extLst>
            </p:cNvPr>
            <p:cNvCxnSpPr/>
            <p:nvPr/>
          </p:nvCxnSpPr>
          <p:spPr>
            <a:xfrm flipV="1">
              <a:off x="2408464" y="2000250"/>
              <a:ext cx="498022" cy="5755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B9ECE9-9CF7-0E43-C0F5-AC41C01E35A9}"/>
                </a:ext>
              </a:extLst>
            </p:cNvPr>
            <p:cNvCxnSpPr>
              <a:cxnSpLocks/>
            </p:cNvCxnSpPr>
            <p:nvPr/>
          </p:nvCxnSpPr>
          <p:spPr>
            <a:xfrm>
              <a:off x="2892200" y="2005012"/>
              <a:ext cx="79217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D6F1216-54A7-A3FB-0FC9-FFBB810EEE51}"/>
              </a:ext>
            </a:extLst>
          </p:cNvPr>
          <p:cNvSpPr/>
          <p:nvPr/>
        </p:nvSpPr>
        <p:spPr>
          <a:xfrm>
            <a:off x="8692613" y="3723349"/>
            <a:ext cx="1132598" cy="673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F1572A-D14E-42EB-34A5-EEDDB6C1F417}"/>
              </a:ext>
            </a:extLst>
          </p:cNvPr>
          <p:cNvSpPr/>
          <p:nvPr/>
        </p:nvSpPr>
        <p:spPr>
          <a:xfrm>
            <a:off x="9530105" y="1793637"/>
            <a:ext cx="851790" cy="537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3871A4-8F1A-331C-FA08-F47FF42F36DC}"/>
              </a:ext>
            </a:extLst>
          </p:cNvPr>
          <p:cNvSpPr/>
          <p:nvPr/>
        </p:nvSpPr>
        <p:spPr>
          <a:xfrm>
            <a:off x="9513718" y="856414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CI6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5CDADF0-D4C7-7743-FF69-57086B8F14B1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9945339" y="1354587"/>
            <a:ext cx="4986" cy="4657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025C6C8-DF26-186F-FF5E-C7A1499F167C}"/>
              </a:ext>
            </a:extLst>
          </p:cNvPr>
          <p:cNvSpPr/>
          <p:nvPr/>
        </p:nvSpPr>
        <p:spPr>
          <a:xfrm>
            <a:off x="8808868" y="5315291"/>
            <a:ext cx="873214" cy="4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CI5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3E60BC-241B-4634-89B4-EACF3C0C7323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9256419" y="4396792"/>
            <a:ext cx="2493" cy="9184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5390DDE-7D76-69DA-4C46-324FAF45B3FB}"/>
              </a:ext>
            </a:extLst>
          </p:cNvPr>
          <p:cNvSpPr/>
          <p:nvPr/>
        </p:nvSpPr>
        <p:spPr>
          <a:xfrm>
            <a:off x="10059466" y="2936328"/>
            <a:ext cx="873214" cy="4981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H Sarabun New" panose="020B0500040200020003"/>
              </a:rPr>
              <a:t>CO6</a:t>
            </a: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33EC996E-7316-4889-A566-F07BD590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IO Interface</a:t>
            </a:r>
          </a:p>
        </p:txBody>
      </p:sp>
    </p:spTree>
    <p:extLst>
      <p:ext uri="{BB962C8B-B14F-4D97-AF65-F5344CB8AC3E}">
        <p14:creationId xmlns:p14="http://schemas.microsoft.com/office/powerpoint/2010/main" val="195942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6F3C96-1BAB-BF9E-D06E-9C9FEEBCA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46581"/>
              </p:ext>
            </p:extLst>
          </p:nvPr>
        </p:nvGraphicFramePr>
        <p:xfrm>
          <a:off x="3600450" y="1462088"/>
          <a:ext cx="4991100" cy="3933825"/>
        </p:xfrm>
        <a:graphic>
          <a:graphicData uri="http://schemas.openxmlformats.org/drawingml/2006/table">
            <a:tbl>
              <a:tblPr/>
              <a:tblGrid>
                <a:gridCol w="381728">
                  <a:extLst>
                    <a:ext uri="{9D8B030D-6E8A-4147-A177-3AD203B41FA5}">
                      <a16:colId xmlns:a16="http://schemas.microsoft.com/office/drawing/2014/main" val="3965854752"/>
                    </a:ext>
                  </a:extLst>
                </a:gridCol>
                <a:gridCol w="610766">
                  <a:extLst>
                    <a:ext uri="{9D8B030D-6E8A-4147-A177-3AD203B41FA5}">
                      <a16:colId xmlns:a16="http://schemas.microsoft.com/office/drawing/2014/main" val="3133110758"/>
                    </a:ext>
                  </a:extLst>
                </a:gridCol>
                <a:gridCol w="1689149">
                  <a:extLst>
                    <a:ext uri="{9D8B030D-6E8A-4147-A177-3AD203B41FA5}">
                      <a16:colId xmlns:a16="http://schemas.microsoft.com/office/drawing/2014/main" val="3969316376"/>
                    </a:ext>
                  </a:extLst>
                </a:gridCol>
                <a:gridCol w="582136">
                  <a:extLst>
                    <a:ext uri="{9D8B030D-6E8A-4147-A177-3AD203B41FA5}">
                      <a16:colId xmlns:a16="http://schemas.microsoft.com/office/drawing/2014/main" val="975691395"/>
                    </a:ext>
                  </a:extLst>
                </a:gridCol>
                <a:gridCol w="1727321">
                  <a:extLst>
                    <a:ext uri="{9D8B030D-6E8A-4147-A177-3AD203B41FA5}">
                      <a16:colId xmlns:a16="http://schemas.microsoft.com/office/drawing/2014/main" val="2425758522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I/O  LIST CONTROL BOX X-ARM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711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58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LAMP 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168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LAMP YELLOW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095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 GREEN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LAMP GREEN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572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 YELLOW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BUZZER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739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 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SOLENOID VALVE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80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LEED SW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SOLENOID VALVE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49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LEED SW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 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08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882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791579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801386"/>
                  </a:ext>
                </a:extLst>
              </a:tr>
            </a:tbl>
          </a:graphicData>
        </a:graphic>
      </p:graphicFrame>
      <p:sp>
        <p:nvSpPr>
          <p:cNvPr id="9" name="Title 2">
            <a:extLst>
              <a:ext uri="{FF2B5EF4-FFF2-40B4-BE49-F238E27FC236}">
                <a16:creationId xmlns:a16="http://schemas.microsoft.com/office/drawing/2014/main" id="{41F1F6E8-CF7E-4A6D-91E5-9B7B4612C8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9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ตาราง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</a:t>
            </a:r>
          </a:p>
        </p:txBody>
      </p:sp>
    </p:spTree>
    <p:extLst>
      <p:ext uri="{BB962C8B-B14F-4D97-AF65-F5344CB8AC3E}">
        <p14:creationId xmlns:p14="http://schemas.microsoft.com/office/powerpoint/2010/main" val="248576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id="{AF58500C-B619-4931-A4DD-50DE8FCB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72" y="812248"/>
            <a:ext cx="9689056" cy="5233505"/>
          </a:xfrm>
          <a:prstGeom prst="rect">
            <a:avLst/>
          </a:prstGeom>
        </p:spPr>
      </p:pic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894C2C8D-BB1F-DD96-C1D0-DBEFCD60298A}"/>
              </a:ext>
            </a:extLst>
          </p:cNvPr>
          <p:cNvSpPr/>
          <p:nvPr/>
        </p:nvSpPr>
        <p:spPr>
          <a:xfrm>
            <a:off x="1110046" y="3589142"/>
            <a:ext cx="1363436" cy="4293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36F507-C98F-828E-6B47-865C36931320}"/>
              </a:ext>
            </a:extLst>
          </p:cNvPr>
          <p:cNvSpPr/>
          <p:nvPr/>
        </p:nvSpPr>
        <p:spPr>
          <a:xfrm>
            <a:off x="4281239" y="3730206"/>
            <a:ext cx="1617177" cy="57661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1.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Settings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2095421-753D-2515-7C81-1C9074F50331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2473483" y="3803828"/>
            <a:ext cx="1807757" cy="21468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54F35D3A-9A1B-4D8E-9116-3C99FB22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" y="0"/>
            <a:ext cx="10515600" cy="696792"/>
          </a:xfrm>
        </p:spPr>
        <p:txBody>
          <a:bodyPr/>
          <a:lstStyle/>
          <a:p>
            <a:r>
              <a:rPr lang="en-US" dirty="0"/>
              <a:t>Connect Robot</a:t>
            </a:r>
          </a:p>
        </p:txBody>
      </p:sp>
    </p:spTree>
    <p:extLst>
      <p:ext uri="{BB962C8B-B14F-4D97-AF65-F5344CB8AC3E}">
        <p14:creationId xmlns:p14="http://schemas.microsoft.com/office/powerpoint/2010/main" val="373162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1AC5203-CE8D-4989-A740-A38619A4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9" y="701241"/>
            <a:ext cx="10642862" cy="5648477"/>
          </a:xfrm>
          <a:prstGeom prst="rect">
            <a:avLst/>
          </a:prstGeom>
        </p:spPr>
      </p:pic>
      <p:sp>
        <p:nvSpPr>
          <p:cNvPr id="7" name="สี่เหลี่ยมผืนผ้า 5">
            <a:extLst>
              <a:ext uri="{FF2B5EF4-FFF2-40B4-BE49-F238E27FC236}">
                <a16:creationId xmlns:a16="http://schemas.microsoft.com/office/drawing/2014/main" id="{DEA81E00-B566-3DEE-94F3-EFDF6E4364D7}"/>
              </a:ext>
            </a:extLst>
          </p:cNvPr>
          <p:cNvSpPr/>
          <p:nvPr/>
        </p:nvSpPr>
        <p:spPr>
          <a:xfrm>
            <a:off x="751278" y="2465310"/>
            <a:ext cx="1454594" cy="4620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A216B-E388-9ADC-9988-9F0BB7A9093B}"/>
              </a:ext>
            </a:extLst>
          </p:cNvPr>
          <p:cNvSpPr/>
          <p:nvPr/>
        </p:nvSpPr>
        <p:spPr>
          <a:xfrm>
            <a:off x="56816" y="1555743"/>
            <a:ext cx="1876586" cy="52637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2.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คลิกที่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 I/O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sp>
        <p:nvSpPr>
          <p:cNvPr id="13" name="สี่เหลี่ยมผืนผ้า 5">
            <a:extLst>
              <a:ext uri="{FF2B5EF4-FFF2-40B4-BE49-F238E27FC236}">
                <a16:creationId xmlns:a16="http://schemas.microsoft.com/office/drawing/2014/main" id="{1DDC5062-31AE-8365-F340-1519A98FA5D1}"/>
              </a:ext>
            </a:extLst>
          </p:cNvPr>
          <p:cNvSpPr/>
          <p:nvPr/>
        </p:nvSpPr>
        <p:spPr>
          <a:xfrm>
            <a:off x="751278" y="3562280"/>
            <a:ext cx="1454594" cy="46203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9E236F-E2D2-864F-3525-D2E35945EF5C}"/>
              </a:ext>
            </a:extLst>
          </p:cNvPr>
          <p:cNvSpPr/>
          <p:nvPr/>
        </p:nvSpPr>
        <p:spPr>
          <a:xfrm>
            <a:off x="56815" y="4346235"/>
            <a:ext cx="2341603" cy="52637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3.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IO Commissioning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sp>
        <p:nvSpPr>
          <p:cNvPr id="25" name="สี่เหลี่ยมผืนผ้า 5">
            <a:extLst>
              <a:ext uri="{FF2B5EF4-FFF2-40B4-BE49-F238E27FC236}">
                <a16:creationId xmlns:a16="http://schemas.microsoft.com/office/drawing/2014/main" id="{F2C05344-5C23-6477-C6FB-07ACCB4CD2F3}"/>
              </a:ext>
            </a:extLst>
          </p:cNvPr>
          <p:cNvSpPr/>
          <p:nvPr/>
        </p:nvSpPr>
        <p:spPr>
          <a:xfrm>
            <a:off x="3886411" y="2105406"/>
            <a:ext cx="798738" cy="22408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93C085-4399-820E-0E47-83F2DA195753}"/>
              </a:ext>
            </a:extLst>
          </p:cNvPr>
          <p:cNvSpPr/>
          <p:nvPr/>
        </p:nvSpPr>
        <p:spPr>
          <a:xfrm>
            <a:off x="2954920" y="5047164"/>
            <a:ext cx="2661720" cy="86534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4.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คลิกกดที่สวิตช์จากภายนอก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หรืออุปกรณ์ที่ต่อจากภายนอก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4852C910-01F8-4C7D-8163-0E62A9D18C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9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วิธีการเช็ค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</a:t>
            </a:r>
          </a:p>
        </p:txBody>
      </p:sp>
      <p:sp>
        <p:nvSpPr>
          <p:cNvPr id="31" name="Rectangle: Rounded Corners 31">
            <a:extLst>
              <a:ext uri="{FF2B5EF4-FFF2-40B4-BE49-F238E27FC236}">
                <a16:creationId xmlns:a16="http://schemas.microsoft.com/office/drawing/2014/main" id="{BE49175E-436D-47CA-8976-B80100FF37A8}"/>
              </a:ext>
            </a:extLst>
          </p:cNvPr>
          <p:cNvSpPr/>
          <p:nvPr/>
        </p:nvSpPr>
        <p:spPr>
          <a:xfrm>
            <a:off x="3174511" y="1141826"/>
            <a:ext cx="1876586" cy="52637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ฝั่ง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INPUT</a:t>
            </a:r>
            <a:endParaRPr lang="th-TH" sz="2800" b="1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cxnSp>
        <p:nvCxnSpPr>
          <p:cNvPr id="35" name="ตัวเชื่อมต่อ: โค้ง 34">
            <a:extLst>
              <a:ext uri="{FF2B5EF4-FFF2-40B4-BE49-F238E27FC236}">
                <a16:creationId xmlns:a16="http://schemas.microsoft.com/office/drawing/2014/main" id="{25C4E9EA-7B06-4B1E-A9F6-65F1E6FD6B2E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1045244" y="2031978"/>
            <a:ext cx="383197" cy="48346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ตัวเชื่อมต่อ: โค้ง 37">
            <a:extLst>
              <a:ext uri="{FF2B5EF4-FFF2-40B4-BE49-F238E27FC236}">
                <a16:creationId xmlns:a16="http://schemas.microsoft.com/office/drawing/2014/main" id="{5E2AE145-6601-4D9E-B0F7-DAA936DEBF65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rot="5400000" flipH="1" flipV="1">
            <a:off x="1192137" y="4059797"/>
            <a:ext cx="321918" cy="250958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ตัวเชื่อมต่อ: โค้ง 39">
            <a:extLst>
              <a:ext uri="{FF2B5EF4-FFF2-40B4-BE49-F238E27FC236}">
                <a16:creationId xmlns:a16="http://schemas.microsoft.com/office/drawing/2014/main" id="{4DF91FBA-3801-414A-9B89-F391E6869CFD}"/>
              </a:ext>
            </a:extLst>
          </p:cNvPr>
          <p:cNvCxnSpPr>
            <a:stCxn id="28" idx="0"/>
            <a:endCxn id="25" idx="2"/>
          </p:cNvCxnSpPr>
          <p:nvPr/>
        </p:nvCxnSpPr>
        <p:spPr>
          <a:xfrm rot="5400000" flipH="1" flipV="1">
            <a:off x="3935316" y="4696700"/>
            <a:ext cx="700929" cy="12700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23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1AC5203-CE8D-4989-A740-A38619A4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9" y="701241"/>
            <a:ext cx="10642862" cy="5648477"/>
          </a:xfrm>
          <a:prstGeom prst="rect">
            <a:avLst/>
          </a:prstGeom>
        </p:spPr>
      </p:pic>
      <p:sp>
        <p:nvSpPr>
          <p:cNvPr id="25" name="สี่เหลี่ยมผืนผ้า 5">
            <a:extLst>
              <a:ext uri="{FF2B5EF4-FFF2-40B4-BE49-F238E27FC236}">
                <a16:creationId xmlns:a16="http://schemas.microsoft.com/office/drawing/2014/main" id="{F2C05344-5C23-6477-C6FB-07ACCB4CD2F3}"/>
              </a:ext>
            </a:extLst>
          </p:cNvPr>
          <p:cNvSpPr/>
          <p:nvPr/>
        </p:nvSpPr>
        <p:spPr>
          <a:xfrm>
            <a:off x="5986646" y="2317068"/>
            <a:ext cx="798738" cy="20291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93C085-4399-820E-0E47-83F2DA195753}"/>
              </a:ext>
            </a:extLst>
          </p:cNvPr>
          <p:cNvSpPr/>
          <p:nvPr/>
        </p:nvSpPr>
        <p:spPr>
          <a:xfrm>
            <a:off x="4972256" y="4915304"/>
            <a:ext cx="2661720" cy="86534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5.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 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Switch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เพื่อ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ON output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และคลิกอีกครั้งเพื่อ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OFF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4852C910-01F8-4C7D-8163-0E62A9D18C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96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วิธีการเช็ค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</a:t>
            </a:r>
          </a:p>
        </p:txBody>
      </p:sp>
      <p:sp>
        <p:nvSpPr>
          <p:cNvPr id="31" name="Rectangle: Rounded Corners 31">
            <a:extLst>
              <a:ext uri="{FF2B5EF4-FFF2-40B4-BE49-F238E27FC236}">
                <a16:creationId xmlns:a16="http://schemas.microsoft.com/office/drawing/2014/main" id="{BE49175E-436D-47CA-8976-B80100FF37A8}"/>
              </a:ext>
            </a:extLst>
          </p:cNvPr>
          <p:cNvSpPr/>
          <p:nvPr/>
        </p:nvSpPr>
        <p:spPr>
          <a:xfrm>
            <a:off x="5364823" y="1077352"/>
            <a:ext cx="1876586" cy="52637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ฝั่ง </a:t>
            </a:r>
            <a:r>
              <a:rPr lang="en-US" sz="2800" b="1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OUTPUT</a:t>
            </a:r>
            <a:endParaRPr lang="th-TH" sz="2800" b="1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cxnSp>
        <p:nvCxnSpPr>
          <p:cNvPr id="40" name="ตัวเชื่อมต่อ: โค้ง 39">
            <a:extLst>
              <a:ext uri="{FF2B5EF4-FFF2-40B4-BE49-F238E27FC236}">
                <a16:creationId xmlns:a16="http://schemas.microsoft.com/office/drawing/2014/main" id="{4DF91FBA-3801-414A-9B89-F391E6869CFD}"/>
              </a:ext>
            </a:extLst>
          </p:cNvPr>
          <p:cNvCxnSpPr>
            <a:cxnSpLocks/>
            <a:stCxn id="28" idx="0"/>
            <a:endCxn id="25" idx="2"/>
          </p:cNvCxnSpPr>
          <p:nvPr/>
        </p:nvCxnSpPr>
        <p:spPr>
          <a:xfrm rot="5400000" flipH="1" flipV="1">
            <a:off x="6060031" y="4589321"/>
            <a:ext cx="569069" cy="82899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03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C13774-2BB4-30FB-E276-AE2300EEE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893585"/>
          </a:xfrm>
        </p:spPr>
        <p:txBody>
          <a:bodyPr/>
          <a:lstStyle/>
          <a:p>
            <a:r>
              <a:rPr lang="en-US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86828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15E3C-7E35-86E5-A6E6-D43BFFA7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3600" b="1" dirty="0">
                <a:solidFill>
                  <a:srgbClr val="FF0000"/>
                </a:solidFill>
              </a:rPr>
              <a:t>คำเตือน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A1780-7790-AF0F-84E3-6AB78B6AB419}"/>
              </a:ext>
            </a:extLst>
          </p:cNvPr>
          <p:cNvSpPr/>
          <p:nvPr/>
        </p:nvSpPr>
        <p:spPr>
          <a:xfrm>
            <a:off x="106136" y="902131"/>
            <a:ext cx="11993335" cy="14410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FF0000"/>
                </a:solidFill>
                <a:latin typeface="TH Sarabun New"/>
              </a:rPr>
              <a:t>ทุกตำแหน่งในการ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ท่า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Robot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ต่างๆต้องตั้ง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Wait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เป็น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True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ทุกตำแหน่ง เพื่อที่จะให้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Robot 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ถึงตำแหน่งก่อนจึงจะ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ไปยังตำแหน่งต่อไปได้เพื่อป้องกันไม่ให้เกิดอันตรายกับผู้ใช้งานและเพื่อความแม่นยำในการ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ของ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Robot</a:t>
            </a:r>
            <a:endParaRPr lang="th-TH" sz="2800" dirty="0">
              <a:solidFill>
                <a:srgbClr val="FF0000"/>
              </a:solidFill>
              <a:latin typeface="TH Sarabun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A9FDF-1BA3-5683-1B92-6FE8175A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83" y="2375807"/>
            <a:ext cx="10361840" cy="3907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2BD062-DAEB-B117-381F-26F3A2CEBA8C}"/>
              </a:ext>
            </a:extLst>
          </p:cNvPr>
          <p:cNvSpPr/>
          <p:nvPr/>
        </p:nvSpPr>
        <p:spPr>
          <a:xfrm>
            <a:off x="8237765" y="2563353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6E786-C144-DE2A-C34A-C4B86577189D}"/>
              </a:ext>
            </a:extLst>
          </p:cNvPr>
          <p:cNvSpPr/>
          <p:nvPr/>
        </p:nvSpPr>
        <p:spPr>
          <a:xfrm>
            <a:off x="8237765" y="3565739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34B61-BCBC-B9CB-702D-29C55D838401}"/>
              </a:ext>
            </a:extLst>
          </p:cNvPr>
          <p:cNvSpPr/>
          <p:nvPr/>
        </p:nvSpPr>
        <p:spPr>
          <a:xfrm>
            <a:off x="8633733" y="4640704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B713E-97C1-081E-78D8-38D1AC2866C9}"/>
              </a:ext>
            </a:extLst>
          </p:cNvPr>
          <p:cNvSpPr/>
          <p:nvPr/>
        </p:nvSpPr>
        <p:spPr>
          <a:xfrm>
            <a:off x="8633733" y="5662809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F58F18-71D7-5A71-BE02-3A7CC47771E9}"/>
              </a:ext>
            </a:extLst>
          </p:cNvPr>
          <p:cNvSpPr/>
          <p:nvPr/>
        </p:nvSpPr>
        <p:spPr>
          <a:xfrm>
            <a:off x="8523515" y="3034727"/>
            <a:ext cx="220436" cy="5041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E9B1BE-7D7E-6115-77D8-F52818C6878A}"/>
              </a:ext>
            </a:extLst>
          </p:cNvPr>
          <p:cNvSpPr/>
          <p:nvPr/>
        </p:nvSpPr>
        <p:spPr>
          <a:xfrm>
            <a:off x="8919483" y="5112078"/>
            <a:ext cx="220436" cy="5041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E85CCAE-E10A-46B1-ABDA-0EC15E6A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7" y="1743784"/>
            <a:ext cx="10730565" cy="3370433"/>
          </a:xfrm>
          <a:prstGeom prst="rect">
            <a:avLst/>
          </a:prstGeom>
        </p:spPr>
      </p:pic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B692C3CA-8839-F2EF-4056-EDCAA99D9B32}"/>
              </a:ext>
            </a:extLst>
          </p:cNvPr>
          <p:cNvSpPr/>
          <p:nvPr/>
        </p:nvSpPr>
        <p:spPr>
          <a:xfrm>
            <a:off x="504205" y="2327609"/>
            <a:ext cx="2238995" cy="59599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EB7290-4F54-7671-0FD4-0C3FB0B1CE02}"/>
              </a:ext>
            </a:extLst>
          </p:cNvPr>
          <p:cNvSpPr/>
          <p:nvPr/>
        </p:nvSpPr>
        <p:spPr>
          <a:xfrm>
            <a:off x="645607" y="3980820"/>
            <a:ext cx="1514008" cy="52637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1.คลิกที่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Setting 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10049B9-A93C-F266-1EEE-2554A583C1AB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5400000" flipH="1" flipV="1">
            <a:off x="984548" y="3341665"/>
            <a:ext cx="1057218" cy="2210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 5">
            <a:extLst>
              <a:ext uri="{FF2B5EF4-FFF2-40B4-BE49-F238E27FC236}">
                <a16:creationId xmlns:a16="http://schemas.microsoft.com/office/drawing/2014/main" id="{78687481-3CE0-D952-5776-F630DE32410C}"/>
              </a:ext>
            </a:extLst>
          </p:cNvPr>
          <p:cNvSpPr/>
          <p:nvPr/>
        </p:nvSpPr>
        <p:spPr>
          <a:xfrm>
            <a:off x="2884602" y="2413262"/>
            <a:ext cx="3211398" cy="23353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B76033-4834-E015-4285-C3FCAAE03351}"/>
              </a:ext>
            </a:extLst>
          </p:cNvPr>
          <p:cNvSpPr/>
          <p:nvPr/>
        </p:nvSpPr>
        <p:spPr>
          <a:xfrm>
            <a:off x="7396745" y="2327609"/>
            <a:ext cx="3118855" cy="214695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2.คลิกที่ซ้ายค้างที่ </a:t>
            </a:r>
            <a:endParaRPr lang="en-US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set TCP speed </a:t>
            </a:r>
            <a:endParaRPr lang="en-US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7030A0"/>
                </a:solidFill>
                <a:latin typeface="TH Sarabun New" panose="020B0500040200020003"/>
                <a:cs typeface="TH Sarabun New" panose="020B0500040200020003"/>
              </a:rPr>
              <a:t>set TCP acceleration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/>
                <a:cs typeface="TH Sarabun New" panose="020B0500040200020003"/>
              </a:rPr>
              <a:t>set Joint speed</a:t>
            </a:r>
          </a:p>
          <a:p>
            <a:r>
              <a:rPr lang="en-US" sz="2000" dirty="0">
                <a:solidFill>
                  <a:srgbClr val="FF0000"/>
                </a:solidFill>
                <a:latin typeface="TH Sarabun New" panose="020B0500040200020003"/>
                <a:cs typeface="TH Sarabun New" panose="020B0500040200020003"/>
              </a:rPr>
              <a:t>set Joint acceleration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 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แล้วลากไปวางไว้บนพื้นที่เขียนโปรแกรม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B7F5149-EB58-D21C-A0E0-72744BC0F2CE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rot="10800000" flipV="1">
            <a:off x="6096001" y="3401087"/>
            <a:ext cx="1300745" cy="1798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">
            <a:extLst>
              <a:ext uri="{FF2B5EF4-FFF2-40B4-BE49-F238E27FC236}">
                <a16:creationId xmlns:a16="http://schemas.microsoft.com/office/drawing/2014/main" id="{A7D92DEE-A613-44DC-A91C-8F20C940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/>
          <a:lstStyle/>
          <a:p>
            <a:r>
              <a:rPr lang="en-US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391931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73AA4-9FC1-1785-A046-10E7A14C0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/>
          <a:lstStyle/>
          <a:p>
            <a:r>
              <a:rPr lang="en-US" dirty="0"/>
              <a:t>IO Interface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F9BE1EE-B03C-6E87-7BDF-9CFBF2398267}"/>
              </a:ext>
            </a:extLst>
          </p:cNvPr>
          <p:cNvSpPr/>
          <p:nvPr/>
        </p:nvSpPr>
        <p:spPr>
          <a:xfrm>
            <a:off x="1785623" y="860847"/>
            <a:ext cx="8620752" cy="1125025"/>
          </a:xfrm>
          <a:prstGeom prst="wedgeRoundRectCallout">
            <a:avLst>
              <a:gd name="adj1" fmla="val -26533"/>
              <a:gd name="adj2" fmla="val -3916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การนำ </a:t>
            </a:r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Input &amp; Output 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ของแขนกล</a:t>
            </a:r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มาต่อใช้งานกับอุปกรณ์ภายนอกเช่น </a:t>
            </a:r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Switch 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Microcontroller 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จากภายนอกเพื่อควบคุม การทำงานของแขนกล</a:t>
            </a:r>
            <a:endParaRPr lang="en-US" sz="2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OPTI Light-weight Robot Arm – Umbratek">
            <a:extLst>
              <a:ext uri="{FF2B5EF4-FFF2-40B4-BE49-F238E27FC236}">
                <a16:creationId xmlns:a16="http://schemas.microsoft.com/office/drawing/2014/main" id="{526C01AC-E228-C5B6-2C74-5A1F5C43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46" y="2149927"/>
            <a:ext cx="4242707" cy="42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113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93FBC5A-7FE4-4CD7-BC40-1F85B141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4" y="1165254"/>
            <a:ext cx="7589062" cy="4206980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59A86C0-2D0E-31B3-2883-EDBC26D96F35}"/>
              </a:ext>
            </a:extLst>
          </p:cNvPr>
          <p:cNvSpPr/>
          <p:nvPr/>
        </p:nvSpPr>
        <p:spPr>
          <a:xfrm>
            <a:off x="4228123" y="2934627"/>
            <a:ext cx="3737525" cy="19296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8AF8CE4-8288-AE91-139F-F6DA51B93C70}"/>
              </a:ext>
            </a:extLst>
          </p:cNvPr>
          <p:cNvCxnSpPr>
            <a:cxnSpLocks/>
            <a:stCxn id="8" idx="1"/>
            <a:endCxn id="6" idx="0"/>
          </p:cNvCxnSpPr>
          <p:nvPr/>
        </p:nvCxnSpPr>
        <p:spPr>
          <a:xfrm rot="10800000" flipV="1">
            <a:off x="6096886" y="1760857"/>
            <a:ext cx="1667894" cy="1173769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4B68A0-4137-50B8-ABE2-098737E67859}"/>
              </a:ext>
            </a:extLst>
          </p:cNvPr>
          <p:cNvSpPr/>
          <p:nvPr/>
        </p:nvSpPr>
        <p:spPr>
          <a:xfrm>
            <a:off x="7764780" y="742776"/>
            <a:ext cx="3788455" cy="203616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3.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นำทั้งสอง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Block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มาลากวางต่อกันและทำการใส่ค่าตัวเลขลงไปในช่อง</a:t>
            </a:r>
          </a:p>
          <a:p>
            <a:r>
              <a:rPr lang="en-US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set TCP speed</a:t>
            </a:r>
            <a:r>
              <a:rPr lang="th-TH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: 100 mm/s</a:t>
            </a:r>
            <a:endParaRPr lang="th-TH" sz="2000" dirty="0">
              <a:solidFill>
                <a:srgbClr val="00B0F0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7030A0"/>
                </a:solidFill>
                <a:latin typeface="TH Sarabun New" panose="020B0500040200020003"/>
                <a:cs typeface="TH Sarabun New" panose="020B0500040200020003"/>
              </a:rPr>
              <a:t>set TCP acceleration 2000</a:t>
            </a:r>
          </a:p>
          <a:p>
            <a:r>
              <a:rPr lang="en-US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set joint speed</a:t>
            </a:r>
            <a:r>
              <a:rPr lang="th-TH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: 20</a:t>
            </a:r>
            <a:r>
              <a:rPr lang="th-TH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 °/</a:t>
            </a:r>
            <a:r>
              <a:rPr lang="en-US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s</a:t>
            </a:r>
            <a:endParaRPr lang="th-TH" sz="2000" dirty="0">
              <a:solidFill>
                <a:srgbClr val="00B050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FF0000"/>
                </a:solidFill>
                <a:latin typeface="TH Sarabun New" panose="020B0500040200020003"/>
                <a:cs typeface="TH Sarabun New" panose="020B0500040200020003"/>
              </a:rPr>
              <a:t>set joint acceleration 500 °/s</a:t>
            </a:r>
            <a:r>
              <a:rPr lang="en-US" sz="2000" baseline="30000" dirty="0">
                <a:solidFill>
                  <a:srgbClr val="FF0000"/>
                </a:solidFill>
                <a:latin typeface="TH Sarabun New" panose="020B0500040200020003"/>
                <a:cs typeface="TH Sarabun New" panose="020B0500040200020003"/>
              </a:rPr>
              <a:t>2</a:t>
            </a:r>
            <a:endParaRPr lang="th-TH" sz="2000" baseline="30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BDADF93-D1F3-4A65-9EE8-79778179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/>
          <a:lstStyle/>
          <a:p>
            <a:r>
              <a:rPr lang="en-US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18486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B7D57B5-7D2C-4B04-8399-EC3DF906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3" y="1206632"/>
            <a:ext cx="10340015" cy="4339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06622-6F31-BD47-27B5-550053053D78}"/>
              </a:ext>
            </a:extLst>
          </p:cNvPr>
          <p:cNvSpPr/>
          <p:nvPr/>
        </p:nvSpPr>
        <p:spPr>
          <a:xfrm>
            <a:off x="925992" y="3097458"/>
            <a:ext cx="1746738" cy="557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19560-5BAA-000B-D9BB-85968FE13DF8}"/>
              </a:ext>
            </a:extLst>
          </p:cNvPr>
          <p:cNvSpPr/>
          <p:nvPr/>
        </p:nvSpPr>
        <p:spPr>
          <a:xfrm>
            <a:off x="2812264" y="2800671"/>
            <a:ext cx="2809113" cy="494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393C874-D6E7-29C7-756D-D8BD9AE27D1A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>
            <a:off x="2672730" y="3376428"/>
            <a:ext cx="1228172" cy="15794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565367-4D03-181A-40CE-E9EACD118D25}"/>
              </a:ext>
            </a:extLst>
          </p:cNvPr>
          <p:cNvSpPr/>
          <p:nvPr/>
        </p:nvSpPr>
        <p:spPr>
          <a:xfrm>
            <a:off x="3900902" y="4693954"/>
            <a:ext cx="2320789" cy="5239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/>
              </a:rPr>
              <a:t>5.</a:t>
            </a:r>
            <a:r>
              <a:rPr lang="th-TH" sz="2000" dirty="0">
                <a:solidFill>
                  <a:schemeClr val="tx1"/>
                </a:solidFill>
                <a:latin typeface="TH Sarabun New"/>
              </a:rPr>
              <a:t>คลิกที่ </a:t>
            </a:r>
            <a:r>
              <a:rPr lang="en-US" sz="2000" dirty="0">
                <a:solidFill>
                  <a:schemeClr val="tx1"/>
                </a:solidFill>
                <a:latin typeface="TH Sarabun New"/>
              </a:rPr>
              <a:t>Controller IO</a:t>
            </a:r>
            <a:endParaRPr lang="th-TH" sz="2000" dirty="0">
              <a:solidFill>
                <a:schemeClr val="tx1"/>
              </a:solidFill>
              <a:latin typeface="TH Sarabun New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C041F3A-D8F4-DA65-FE26-765DE477BE94}"/>
              </a:ext>
            </a:extLst>
          </p:cNvPr>
          <p:cNvCxnSpPr>
            <a:cxnSpLocks/>
            <a:stCxn id="17" idx="1"/>
            <a:endCxn id="7" idx="3"/>
          </p:cNvCxnSpPr>
          <p:nvPr/>
        </p:nvCxnSpPr>
        <p:spPr>
          <a:xfrm rot="10800000">
            <a:off x="5621378" y="3048067"/>
            <a:ext cx="919225" cy="3283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E3453A-D958-5C68-050F-24B27BABAAF1}"/>
              </a:ext>
            </a:extLst>
          </p:cNvPr>
          <p:cNvSpPr/>
          <p:nvPr/>
        </p:nvSpPr>
        <p:spPr>
          <a:xfrm>
            <a:off x="6540602" y="2867078"/>
            <a:ext cx="3084166" cy="101869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คลิกซ้ายที่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Set CO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(Output) 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ค้าง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แล้วลากไปวางต่อกันที่หน้าโปรแกรม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731E16B-5C79-4254-BEB0-7BFF62C6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FCEEEEB8-A5B7-44BF-AE78-0490D5233A76}"/>
              </a:ext>
            </a:extLst>
          </p:cNvPr>
          <p:cNvSpPr/>
          <p:nvPr/>
        </p:nvSpPr>
        <p:spPr>
          <a:xfrm>
            <a:off x="925992" y="2786112"/>
            <a:ext cx="1746738" cy="261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11">
            <a:extLst>
              <a:ext uri="{FF2B5EF4-FFF2-40B4-BE49-F238E27FC236}">
                <a16:creationId xmlns:a16="http://schemas.microsoft.com/office/drawing/2014/main" id="{3F1CE5D2-B17C-4EBA-9B3D-29AF4E7CC2B0}"/>
              </a:ext>
            </a:extLst>
          </p:cNvPr>
          <p:cNvSpPr/>
          <p:nvPr/>
        </p:nvSpPr>
        <p:spPr>
          <a:xfrm>
            <a:off x="442836" y="1923646"/>
            <a:ext cx="1746739" cy="5239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/>
              </a:rPr>
              <a:t>4.</a:t>
            </a:r>
            <a:r>
              <a:rPr lang="th-TH" sz="2000" dirty="0">
                <a:solidFill>
                  <a:schemeClr val="tx1"/>
                </a:solidFill>
                <a:latin typeface="TH Sarabun New"/>
              </a:rPr>
              <a:t>คลิกที่</a:t>
            </a:r>
            <a:r>
              <a:rPr lang="en-US" sz="2000" dirty="0">
                <a:solidFill>
                  <a:schemeClr val="tx1"/>
                </a:solidFill>
                <a:latin typeface="TH Sarabun New"/>
              </a:rPr>
              <a:t> IO</a:t>
            </a:r>
            <a:endParaRPr lang="th-TH" sz="2000" dirty="0">
              <a:solidFill>
                <a:schemeClr val="tx1"/>
              </a:solidFill>
              <a:latin typeface="TH Sarabun New"/>
            </a:endParaRPr>
          </a:p>
        </p:txBody>
      </p:sp>
      <p:cxnSp>
        <p:nvCxnSpPr>
          <p:cNvPr id="30" name="ตัวเชื่อมต่อ: โค้ง 29">
            <a:extLst>
              <a:ext uri="{FF2B5EF4-FFF2-40B4-BE49-F238E27FC236}">
                <a16:creationId xmlns:a16="http://schemas.microsoft.com/office/drawing/2014/main" id="{13AC35C1-20E4-4CD1-96EB-DB458D81487B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rot="16200000" flipH="1">
            <a:off x="1388504" y="2375255"/>
            <a:ext cx="338558" cy="483155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31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EE0623D-111D-41DC-9DF0-EFA5BF9E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5" y="931874"/>
            <a:ext cx="7144023" cy="4126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4ED90-55B9-5526-049D-10898C6395D2}"/>
              </a:ext>
            </a:extLst>
          </p:cNvPr>
          <p:cNvSpPr/>
          <p:nvPr/>
        </p:nvSpPr>
        <p:spPr>
          <a:xfrm>
            <a:off x="3871922" y="3429000"/>
            <a:ext cx="4084302" cy="753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23093ED-73DF-0D10-4003-2FCC4F4D5757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rot="10800000">
            <a:off x="7956224" y="3805524"/>
            <a:ext cx="883398" cy="10533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4CF4B6-748C-9B49-A5FB-03CD40EDC78E}"/>
              </a:ext>
            </a:extLst>
          </p:cNvPr>
          <p:cNvSpPr/>
          <p:nvPr/>
        </p:nvSpPr>
        <p:spPr>
          <a:xfrm>
            <a:off x="8839622" y="4561253"/>
            <a:ext cx="2972164" cy="59520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7.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set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CO:0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มีสถานะเป็น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19E6FCD-A0DC-4822-8977-4D8CAB7C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343929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16B65C7A-9533-45F7-B7D7-C9F4631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4" y="908696"/>
            <a:ext cx="7746423" cy="5040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9900C3-1781-676A-AE74-3A2C082C0A24}"/>
              </a:ext>
            </a:extLst>
          </p:cNvPr>
          <p:cNvSpPr/>
          <p:nvPr/>
        </p:nvSpPr>
        <p:spPr>
          <a:xfrm>
            <a:off x="3586228" y="3206743"/>
            <a:ext cx="3399034" cy="631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7D3CB45-E0BF-9B2C-5FF2-5D753C43CD6F}"/>
              </a:ext>
            </a:extLst>
          </p:cNvPr>
          <p:cNvCxnSpPr>
            <a:cxnSpLocks/>
            <a:stCxn id="7" idx="1"/>
            <a:endCxn id="5" idx="0"/>
          </p:cNvCxnSpPr>
          <p:nvPr/>
        </p:nvCxnSpPr>
        <p:spPr>
          <a:xfrm rot="10800000" flipV="1">
            <a:off x="5285745" y="2538839"/>
            <a:ext cx="1097476" cy="667904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67B4B3-04C6-F772-E726-5F04EEF5D17E}"/>
              </a:ext>
            </a:extLst>
          </p:cNvPr>
          <p:cNvSpPr/>
          <p:nvPr/>
        </p:nvSpPr>
        <p:spPr>
          <a:xfrm>
            <a:off x="6383221" y="2321292"/>
            <a:ext cx="2344524" cy="43509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คลิกขวาที่โปรแกรม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C6929-6C66-4E43-23BD-20379940C769}"/>
              </a:ext>
            </a:extLst>
          </p:cNvPr>
          <p:cNvSpPr/>
          <p:nvPr/>
        </p:nvSpPr>
        <p:spPr>
          <a:xfrm>
            <a:off x="7066500" y="3345509"/>
            <a:ext cx="1323356" cy="29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153A1BA-5C79-A887-6F61-184AC9FAB932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 flipV="1">
            <a:off x="8389857" y="3255646"/>
            <a:ext cx="675777" cy="2364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28C646-E144-C9B9-B5C1-81C2D4E898A5}"/>
              </a:ext>
            </a:extLst>
          </p:cNvPr>
          <p:cNvSpPr/>
          <p:nvPr/>
        </p:nvSpPr>
        <p:spPr>
          <a:xfrm>
            <a:off x="9065633" y="2790026"/>
            <a:ext cx="2771757" cy="93123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9.คลิกซ้ายที่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Duplicate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คัดลอก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Block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E88336A-2CBF-4472-8FEC-000163CF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255268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C77A233-3610-4081-8918-2A7BD6E8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4" y="908695"/>
            <a:ext cx="7743704" cy="4709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734A55-A370-5962-3333-D7302C2F858A}"/>
              </a:ext>
            </a:extLst>
          </p:cNvPr>
          <p:cNvSpPr/>
          <p:nvPr/>
        </p:nvSpPr>
        <p:spPr>
          <a:xfrm>
            <a:off x="4214342" y="4090514"/>
            <a:ext cx="3986977" cy="858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60995D5-D2DB-14F5-51C9-D31B86ADB7CC}"/>
              </a:ext>
            </a:extLst>
          </p:cNvPr>
          <p:cNvCxnSpPr>
            <a:cxnSpLocks/>
            <a:stCxn id="13" idx="2"/>
            <a:endCxn id="5" idx="3"/>
          </p:cNvCxnSpPr>
          <p:nvPr/>
        </p:nvCxnSpPr>
        <p:spPr>
          <a:xfrm rot="5400000">
            <a:off x="8697686" y="3307425"/>
            <a:ext cx="716001" cy="1708734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BC591-1652-E435-B7F3-B85482FA6881}"/>
              </a:ext>
            </a:extLst>
          </p:cNvPr>
          <p:cNvSpPr/>
          <p:nvPr/>
        </p:nvSpPr>
        <p:spPr>
          <a:xfrm>
            <a:off x="8017746" y="2945234"/>
            <a:ext cx="3784613" cy="85855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10.เปลี่ยนเป็น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C0:1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มีสถานะเป็น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แล้วคลิกซ้ายลากไปต่อกัน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F6E48B2-319D-4527-8917-D350EF0C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77992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BBC9EEF-57F8-4EF7-A3B4-8FB07C65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4" y="908695"/>
            <a:ext cx="6088908" cy="5448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631610-E79E-BA18-464F-4ABBA9F82532}"/>
              </a:ext>
            </a:extLst>
          </p:cNvPr>
          <p:cNvSpPr/>
          <p:nvPr/>
        </p:nvSpPr>
        <p:spPr>
          <a:xfrm>
            <a:off x="3328412" y="2838447"/>
            <a:ext cx="2959266" cy="3015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84B0B44-A583-3544-59B8-0DE18229A2F2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 flipV="1">
            <a:off x="6287678" y="2954124"/>
            <a:ext cx="479826" cy="13921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C7085-BC54-81F4-99CB-9CB10F507F75}"/>
              </a:ext>
            </a:extLst>
          </p:cNvPr>
          <p:cNvSpPr/>
          <p:nvPr/>
        </p:nvSpPr>
        <p:spPr>
          <a:xfrm>
            <a:off x="6767504" y="2479249"/>
            <a:ext cx="4092174" cy="94975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11.ตั้งค่าสถานะ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ทุกอย่างให้เป็น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 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เมื่อเริ่ม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RUN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โปรแกรม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ทุกอย่างจะยังไม่ทำงาน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D51727-F32B-4EE7-861B-5CB16B62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156479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8814832-9CD9-4ED4-8882-625B35A09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86"/>
          <a:stretch/>
        </p:blipFill>
        <p:spPr>
          <a:xfrm>
            <a:off x="846906" y="866417"/>
            <a:ext cx="5657590" cy="5125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9BFDAA-CB40-D8F0-0D5E-B45907D7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888" y="866417"/>
            <a:ext cx="4906060" cy="51251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D59F7F-E65B-9F06-6C79-0796D2A1D1AE}"/>
              </a:ext>
            </a:extLst>
          </p:cNvPr>
          <p:cNvSpPr/>
          <p:nvPr/>
        </p:nvSpPr>
        <p:spPr>
          <a:xfrm>
            <a:off x="2091144" y="4529612"/>
            <a:ext cx="2374720" cy="47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09FC7-C98F-E3F0-024D-CE5BFECAB06C}"/>
              </a:ext>
            </a:extLst>
          </p:cNvPr>
          <p:cNvSpPr/>
          <p:nvPr/>
        </p:nvSpPr>
        <p:spPr>
          <a:xfrm>
            <a:off x="846905" y="1825179"/>
            <a:ext cx="1244238" cy="383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9D6B547-B7AA-CDBF-3885-C3F920E8AB2F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rot="10800000" flipV="1">
            <a:off x="2091143" y="1620111"/>
            <a:ext cx="1065786" cy="39664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6C5008-CD5B-411D-E379-0B0783F70F9C}"/>
              </a:ext>
            </a:extLst>
          </p:cNvPr>
          <p:cNvSpPr/>
          <p:nvPr/>
        </p:nvSpPr>
        <p:spPr>
          <a:xfrm>
            <a:off x="3156929" y="1345435"/>
            <a:ext cx="1939213" cy="54935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12.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Controller IO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7790DD-53AD-52EA-E012-7B81B92D5C0A}"/>
              </a:ext>
            </a:extLst>
          </p:cNvPr>
          <p:cNvSpPr/>
          <p:nvPr/>
        </p:nvSpPr>
        <p:spPr>
          <a:xfrm>
            <a:off x="3047178" y="3209645"/>
            <a:ext cx="3457318" cy="95905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13.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คลิกซ้ายค้างที่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When CI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แล้วลากเข้าไปไว้ใน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forever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6118B22-7334-447A-AC25-17D81B19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  <p:cxnSp>
        <p:nvCxnSpPr>
          <p:cNvPr id="21" name="ตัวเชื่อมต่อ: โค้ง 20">
            <a:extLst>
              <a:ext uri="{FF2B5EF4-FFF2-40B4-BE49-F238E27FC236}">
                <a16:creationId xmlns:a16="http://schemas.microsoft.com/office/drawing/2014/main" id="{4E6343D5-FD00-43D6-A2D3-C8BCA1AF67C0}"/>
              </a:ext>
            </a:extLst>
          </p:cNvPr>
          <p:cNvCxnSpPr>
            <a:stCxn id="11" idx="2"/>
            <a:endCxn id="5" idx="3"/>
          </p:cNvCxnSpPr>
          <p:nvPr/>
        </p:nvCxnSpPr>
        <p:spPr>
          <a:xfrm rot="5400000">
            <a:off x="4321734" y="4312834"/>
            <a:ext cx="598235" cy="309973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1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35315DAE-B62C-4D27-8E9C-8869263E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67" y="708029"/>
            <a:ext cx="9816667" cy="5441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9E306F-95B0-00B4-4BDD-B963B5AB8461}"/>
              </a:ext>
            </a:extLst>
          </p:cNvPr>
          <p:cNvSpPr/>
          <p:nvPr/>
        </p:nvSpPr>
        <p:spPr>
          <a:xfrm>
            <a:off x="3488673" y="4361457"/>
            <a:ext cx="6371764" cy="1358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C63A402-C13F-711A-B7AE-9BEF1FEAC9DC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rot="5400000">
            <a:off x="7175775" y="3314972"/>
            <a:ext cx="545265" cy="154770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D889D5-9FE3-C3ED-3406-D824FA649F9E}"/>
              </a:ext>
            </a:extLst>
          </p:cNvPr>
          <p:cNvSpPr/>
          <p:nvPr/>
        </p:nvSpPr>
        <p:spPr>
          <a:xfrm>
            <a:off x="6668922" y="2458161"/>
            <a:ext cx="3106674" cy="135803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14.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ใส่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move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 4 ตำแหน่งที่ตำแหน่งใดก็ได้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ที่ไม่ชนกับวัตถุหรือเกิดอันตรายต่อผู้ใช้งาน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B120E-C8E8-2D9B-43BD-5B7F79803EB8}"/>
              </a:ext>
            </a:extLst>
          </p:cNvPr>
          <p:cNvSpPr/>
          <p:nvPr/>
        </p:nvSpPr>
        <p:spPr>
          <a:xfrm>
            <a:off x="10336373" y="1734998"/>
            <a:ext cx="597628" cy="355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9D30343-65DA-634A-F5BF-D73BEA3E39FA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8832031" y="1349479"/>
            <a:ext cx="1504342" cy="56341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F11526-C9C9-DE1B-57D7-1946D2F9D4F0}"/>
              </a:ext>
            </a:extLst>
          </p:cNvPr>
          <p:cNvSpPr/>
          <p:nvPr/>
        </p:nvSpPr>
        <p:spPr>
          <a:xfrm>
            <a:off x="6932873" y="936851"/>
            <a:ext cx="1899158" cy="82525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Run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355795B-42FC-48E1-89B5-864C1805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/>
              <a:t>I/O Interface Input</a:t>
            </a:r>
          </a:p>
        </p:txBody>
      </p:sp>
    </p:spTree>
    <p:extLst>
      <p:ext uri="{BB962C8B-B14F-4D97-AF65-F5344CB8AC3E}">
        <p14:creationId xmlns:p14="http://schemas.microsoft.com/office/powerpoint/2010/main" val="207295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C13774-2BB4-30FB-E276-AE2300EEE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893585"/>
          </a:xfrm>
        </p:spPr>
        <p:txBody>
          <a:bodyPr/>
          <a:lstStyle/>
          <a:p>
            <a:r>
              <a:rPr lang="en-US" dirty="0"/>
              <a:t>I/O Interface</a:t>
            </a:r>
            <a:r>
              <a:rPr lang="th-TH" dirty="0"/>
              <a:t> </a:t>
            </a:r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255243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15E3C-7E35-86E5-A6E6-D43BFFA7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3600" b="1" dirty="0">
                <a:solidFill>
                  <a:srgbClr val="FF0000"/>
                </a:solidFill>
              </a:rPr>
              <a:t>คำเตือน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A1780-7790-AF0F-84E3-6AB78B6AB419}"/>
              </a:ext>
            </a:extLst>
          </p:cNvPr>
          <p:cNvSpPr/>
          <p:nvPr/>
        </p:nvSpPr>
        <p:spPr>
          <a:xfrm>
            <a:off x="106136" y="902131"/>
            <a:ext cx="11993335" cy="14410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FF0000"/>
                </a:solidFill>
                <a:latin typeface="TH Sarabun New"/>
              </a:rPr>
              <a:t>ทุกตำแหน่งในการ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ท่า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Robot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ต่างๆต้องตั้ง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Wait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เป็น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True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ทุกตำแหน่ง เพื่อที่จะให้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Robot 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ถึงตำแหน่งก่อนจึงจะ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ไปยังตำแหน่งต่อไปได้เพื่อป้องกันไม่ให้เกิดอันตรายกับผู้ใช้งานและเพื่อความแม่นยำในการ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move </a:t>
            </a:r>
            <a:r>
              <a:rPr lang="th-TH" sz="2800" dirty="0">
                <a:solidFill>
                  <a:srgbClr val="FF0000"/>
                </a:solidFill>
                <a:latin typeface="TH Sarabun New"/>
              </a:rPr>
              <a:t>ของ </a:t>
            </a:r>
            <a:r>
              <a:rPr lang="en-US" sz="2800" dirty="0">
                <a:solidFill>
                  <a:srgbClr val="FF0000"/>
                </a:solidFill>
                <a:latin typeface="TH Sarabun New"/>
              </a:rPr>
              <a:t>Robot</a:t>
            </a:r>
            <a:endParaRPr lang="th-TH" sz="2800" dirty="0">
              <a:solidFill>
                <a:srgbClr val="FF0000"/>
              </a:solidFill>
              <a:latin typeface="TH Sarabun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A9FDF-1BA3-5683-1B92-6FE8175A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83" y="2375807"/>
            <a:ext cx="10361840" cy="3907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2BD062-DAEB-B117-381F-26F3A2CEBA8C}"/>
              </a:ext>
            </a:extLst>
          </p:cNvPr>
          <p:cNvSpPr/>
          <p:nvPr/>
        </p:nvSpPr>
        <p:spPr>
          <a:xfrm>
            <a:off x="8237765" y="2563353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6E786-C144-DE2A-C34A-C4B86577189D}"/>
              </a:ext>
            </a:extLst>
          </p:cNvPr>
          <p:cNvSpPr/>
          <p:nvPr/>
        </p:nvSpPr>
        <p:spPr>
          <a:xfrm>
            <a:off x="8237765" y="3565739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34B61-BCBC-B9CB-702D-29C55D838401}"/>
              </a:ext>
            </a:extLst>
          </p:cNvPr>
          <p:cNvSpPr/>
          <p:nvPr/>
        </p:nvSpPr>
        <p:spPr>
          <a:xfrm>
            <a:off x="8633733" y="4640704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B713E-97C1-081E-78D8-38D1AC2866C9}"/>
              </a:ext>
            </a:extLst>
          </p:cNvPr>
          <p:cNvSpPr/>
          <p:nvPr/>
        </p:nvSpPr>
        <p:spPr>
          <a:xfrm>
            <a:off x="8633733" y="5662809"/>
            <a:ext cx="791936" cy="42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F58F18-71D7-5A71-BE02-3A7CC47771E9}"/>
              </a:ext>
            </a:extLst>
          </p:cNvPr>
          <p:cNvSpPr/>
          <p:nvPr/>
        </p:nvSpPr>
        <p:spPr>
          <a:xfrm>
            <a:off x="8523515" y="3034727"/>
            <a:ext cx="220436" cy="5041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E9B1BE-7D7E-6115-77D8-F52818C6878A}"/>
              </a:ext>
            </a:extLst>
          </p:cNvPr>
          <p:cNvSpPr/>
          <p:nvPr/>
        </p:nvSpPr>
        <p:spPr>
          <a:xfrm>
            <a:off x="8919483" y="5112078"/>
            <a:ext cx="220436" cy="5041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9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CDC240-975E-475F-4D5B-EE0944745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33" y="868891"/>
            <a:ext cx="1137133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วิธีการเชื่อมต่ออุปกรณ์กับ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 / O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ไฟฟ้าภายนอกกล่องควบคุม.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 / O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มีความยืดหยุ่นสูงและสามารถใช้กับอุปกรณ์ต่าง ๆ ได้มากมายรวมถึงรีเลย์นิวเมติก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PLC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และปุ่มหยุดฉุกเฉิน รูปด้านล่างแสดงโครงร่างอินเตอร์เฟซไฟฟ้าภายในกล่องควบคุม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BA58F4-47C4-8419-6C87-020B480C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200" b="1" dirty="0">
                <a:cs typeface="TH Sarabun New" panose="020B0500040200020003"/>
              </a:rPr>
              <a:t>กล่องควบคุมไฟฟ้า </a:t>
            </a:r>
            <a:r>
              <a:rPr lang="en-US" sz="3200" b="1" dirty="0">
                <a:cs typeface="TH Sarabun New" panose="020B0500040200020003"/>
              </a:rPr>
              <a:t>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D7303-A0C6-63AF-1172-9FD750D5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2" y="2184063"/>
            <a:ext cx="10228976" cy="36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2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E85CCAE-E10A-46B1-ABDA-0EC15E6A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7" y="1743784"/>
            <a:ext cx="10730565" cy="3370433"/>
          </a:xfrm>
          <a:prstGeom prst="rect">
            <a:avLst/>
          </a:prstGeom>
        </p:spPr>
      </p:pic>
      <p:sp>
        <p:nvSpPr>
          <p:cNvPr id="9" name="สี่เหลี่ยมผืนผ้า 5">
            <a:extLst>
              <a:ext uri="{FF2B5EF4-FFF2-40B4-BE49-F238E27FC236}">
                <a16:creationId xmlns:a16="http://schemas.microsoft.com/office/drawing/2014/main" id="{B692C3CA-8839-F2EF-4056-EDCAA99D9B32}"/>
              </a:ext>
            </a:extLst>
          </p:cNvPr>
          <p:cNvSpPr/>
          <p:nvPr/>
        </p:nvSpPr>
        <p:spPr>
          <a:xfrm>
            <a:off x="504205" y="2327609"/>
            <a:ext cx="2238995" cy="59599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EB7290-4F54-7671-0FD4-0C3FB0B1CE02}"/>
              </a:ext>
            </a:extLst>
          </p:cNvPr>
          <p:cNvSpPr/>
          <p:nvPr/>
        </p:nvSpPr>
        <p:spPr>
          <a:xfrm>
            <a:off x="645607" y="3980820"/>
            <a:ext cx="1514008" cy="52637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1.คลิกที่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Setting 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10049B9-A93C-F266-1EEE-2554A583C1AB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5400000" flipH="1" flipV="1">
            <a:off x="984548" y="3341665"/>
            <a:ext cx="1057218" cy="22109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 5">
            <a:extLst>
              <a:ext uri="{FF2B5EF4-FFF2-40B4-BE49-F238E27FC236}">
                <a16:creationId xmlns:a16="http://schemas.microsoft.com/office/drawing/2014/main" id="{78687481-3CE0-D952-5776-F630DE32410C}"/>
              </a:ext>
            </a:extLst>
          </p:cNvPr>
          <p:cNvSpPr/>
          <p:nvPr/>
        </p:nvSpPr>
        <p:spPr>
          <a:xfrm>
            <a:off x="2884602" y="2413262"/>
            <a:ext cx="3211398" cy="233531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B76033-4834-E015-4285-C3FCAAE03351}"/>
              </a:ext>
            </a:extLst>
          </p:cNvPr>
          <p:cNvSpPr/>
          <p:nvPr/>
        </p:nvSpPr>
        <p:spPr>
          <a:xfrm>
            <a:off x="7396745" y="2327609"/>
            <a:ext cx="3118855" cy="214695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2.คลิกที่ซ้ายค้างที่ </a:t>
            </a:r>
            <a:endParaRPr lang="en-US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set TCP speed </a:t>
            </a:r>
            <a:endParaRPr lang="en-US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7030A0"/>
                </a:solidFill>
                <a:latin typeface="TH Sarabun New" panose="020B0500040200020003"/>
                <a:cs typeface="TH Sarabun New" panose="020B0500040200020003"/>
              </a:rPr>
              <a:t>set TCP acceleration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/>
                <a:cs typeface="TH Sarabun New" panose="020B0500040200020003"/>
              </a:rPr>
              <a:t>set Joint speed</a:t>
            </a:r>
          </a:p>
          <a:p>
            <a:r>
              <a:rPr lang="en-US" sz="2000" dirty="0">
                <a:solidFill>
                  <a:srgbClr val="FF0000"/>
                </a:solidFill>
                <a:latin typeface="TH Sarabun New" panose="020B0500040200020003"/>
                <a:cs typeface="TH Sarabun New" panose="020B0500040200020003"/>
              </a:rPr>
              <a:t>set Joint acceleration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 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แล้วลากไปวางไว้บนพื้นที่เขียนโปรแกรม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B7F5149-EB58-D21C-A0E0-72744BC0F2CE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rot="10800000" flipV="1">
            <a:off x="6096001" y="3401087"/>
            <a:ext cx="1300745" cy="1798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">
            <a:extLst>
              <a:ext uri="{FF2B5EF4-FFF2-40B4-BE49-F238E27FC236}">
                <a16:creationId xmlns:a16="http://schemas.microsoft.com/office/drawing/2014/main" id="{A7D92DEE-A613-44DC-A91C-8F20C940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/>
          <a:lstStyle/>
          <a:p>
            <a:r>
              <a:rPr lang="en-US" dirty="0"/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327806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93FBC5A-7FE4-4CD7-BC40-1F85B141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4" y="1165254"/>
            <a:ext cx="7589062" cy="4206980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59A86C0-2D0E-31B3-2883-EDBC26D96F35}"/>
              </a:ext>
            </a:extLst>
          </p:cNvPr>
          <p:cNvSpPr/>
          <p:nvPr/>
        </p:nvSpPr>
        <p:spPr>
          <a:xfrm>
            <a:off x="4228123" y="2934627"/>
            <a:ext cx="3737525" cy="19296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>
              <a:solidFill>
                <a:sysClr val="windowText" lastClr="000000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8AF8CE4-8288-AE91-139F-F6DA51B93C70}"/>
              </a:ext>
            </a:extLst>
          </p:cNvPr>
          <p:cNvCxnSpPr>
            <a:cxnSpLocks/>
            <a:stCxn id="8" idx="1"/>
            <a:endCxn id="6" idx="0"/>
          </p:cNvCxnSpPr>
          <p:nvPr/>
        </p:nvCxnSpPr>
        <p:spPr>
          <a:xfrm rot="10800000" flipV="1">
            <a:off x="6096886" y="1760857"/>
            <a:ext cx="1667894" cy="1173769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4B68A0-4137-50B8-ABE2-098737E67859}"/>
              </a:ext>
            </a:extLst>
          </p:cNvPr>
          <p:cNvSpPr/>
          <p:nvPr/>
        </p:nvSpPr>
        <p:spPr>
          <a:xfrm>
            <a:off x="7764780" y="742776"/>
            <a:ext cx="3788455" cy="203616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3.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นำทั้งสอง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Block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มาลากวางต่อกันและทำการใส่ค่าตัวเลขลงไปในช่อง</a:t>
            </a:r>
          </a:p>
          <a:p>
            <a:r>
              <a:rPr lang="en-US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set TCP speed</a:t>
            </a:r>
            <a:r>
              <a:rPr lang="th-TH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TH Sarabun New" panose="020B0500040200020003"/>
                <a:cs typeface="TH Sarabun New" panose="020B0500040200020003"/>
              </a:rPr>
              <a:t>: 100 mm/s</a:t>
            </a:r>
            <a:endParaRPr lang="th-TH" sz="2000" dirty="0">
              <a:solidFill>
                <a:srgbClr val="00B0F0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7030A0"/>
                </a:solidFill>
                <a:latin typeface="TH Sarabun New" panose="020B0500040200020003"/>
                <a:cs typeface="TH Sarabun New" panose="020B0500040200020003"/>
              </a:rPr>
              <a:t>set TCP acceleration 2000</a:t>
            </a:r>
          </a:p>
          <a:p>
            <a:r>
              <a:rPr lang="en-US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set joint speed</a:t>
            </a:r>
            <a:r>
              <a:rPr lang="th-TH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: 20</a:t>
            </a:r>
            <a:r>
              <a:rPr lang="th-TH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 °/</a:t>
            </a:r>
            <a:r>
              <a:rPr lang="en-US" sz="2000" dirty="0">
                <a:solidFill>
                  <a:srgbClr val="00B050"/>
                </a:solidFill>
                <a:latin typeface="TH Sarabun New" panose="020B0500040200020003"/>
                <a:cs typeface="TH Sarabun New" panose="020B0500040200020003"/>
              </a:rPr>
              <a:t>s</a:t>
            </a:r>
            <a:endParaRPr lang="th-TH" sz="2000" dirty="0">
              <a:solidFill>
                <a:srgbClr val="00B050"/>
              </a:solidFill>
              <a:latin typeface="TH Sarabun New" panose="020B0500040200020003"/>
              <a:cs typeface="TH Sarabun New" panose="020B0500040200020003"/>
            </a:endParaRPr>
          </a:p>
          <a:p>
            <a:r>
              <a:rPr lang="en-US" sz="2000" dirty="0">
                <a:solidFill>
                  <a:srgbClr val="FF0000"/>
                </a:solidFill>
                <a:latin typeface="TH Sarabun New" panose="020B0500040200020003"/>
                <a:cs typeface="TH Sarabun New" panose="020B0500040200020003"/>
              </a:rPr>
              <a:t>set joint acceleration 500 °/s</a:t>
            </a:r>
            <a:r>
              <a:rPr lang="en-US" sz="2000" baseline="30000" dirty="0">
                <a:solidFill>
                  <a:srgbClr val="FF0000"/>
                </a:solidFill>
                <a:latin typeface="TH Sarabun New" panose="020B0500040200020003"/>
                <a:cs typeface="TH Sarabun New" panose="020B0500040200020003"/>
              </a:rPr>
              <a:t>2</a:t>
            </a:r>
            <a:endParaRPr lang="th-TH" sz="2000" baseline="30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BDADF93-D1F3-4A65-9EE8-79778179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/>
          <a:lstStyle/>
          <a:p>
            <a:r>
              <a:rPr lang="en-US" dirty="0"/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244192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B7D57B5-7D2C-4B04-8399-EC3DF906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3" y="1206632"/>
            <a:ext cx="10340015" cy="4339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C06622-6F31-BD47-27B5-550053053D78}"/>
              </a:ext>
            </a:extLst>
          </p:cNvPr>
          <p:cNvSpPr/>
          <p:nvPr/>
        </p:nvSpPr>
        <p:spPr>
          <a:xfrm>
            <a:off x="925992" y="3097458"/>
            <a:ext cx="1746738" cy="557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19560-5BAA-000B-D9BB-85968FE13DF8}"/>
              </a:ext>
            </a:extLst>
          </p:cNvPr>
          <p:cNvSpPr/>
          <p:nvPr/>
        </p:nvSpPr>
        <p:spPr>
          <a:xfrm>
            <a:off x="2812264" y="2800671"/>
            <a:ext cx="2809113" cy="494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393C874-D6E7-29C7-756D-D8BD9AE27D1A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>
            <a:off x="2672730" y="3376428"/>
            <a:ext cx="1228172" cy="157948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565367-4D03-181A-40CE-E9EACD118D25}"/>
              </a:ext>
            </a:extLst>
          </p:cNvPr>
          <p:cNvSpPr/>
          <p:nvPr/>
        </p:nvSpPr>
        <p:spPr>
          <a:xfrm>
            <a:off x="3900902" y="4693954"/>
            <a:ext cx="2320789" cy="5239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/>
              </a:rPr>
              <a:t>5.</a:t>
            </a:r>
            <a:r>
              <a:rPr lang="th-TH" sz="2000" dirty="0">
                <a:solidFill>
                  <a:schemeClr val="tx1"/>
                </a:solidFill>
                <a:latin typeface="TH Sarabun New"/>
              </a:rPr>
              <a:t>คลิกที่ </a:t>
            </a:r>
            <a:r>
              <a:rPr lang="en-US" sz="2000" dirty="0">
                <a:solidFill>
                  <a:schemeClr val="tx1"/>
                </a:solidFill>
                <a:latin typeface="TH Sarabun New"/>
              </a:rPr>
              <a:t>Controller IO</a:t>
            </a:r>
            <a:endParaRPr lang="th-TH" sz="2000" dirty="0">
              <a:solidFill>
                <a:schemeClr val="tx1"/>
              </a:solidFill>
              <a:latin typeface="TH Sarabun New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C041F3A-D8F4-DA65-FE26-765DE477BE94}"/>
              </a:ext>
            </a:extLst>
          </p:cNvPr>
          <p:cNvCxnSpPr>
            <a:cxnSpLocks/>
            <a:stCxn id="17" idx="1"/>
            <a:endCxn id="7" idx="3"/>
          </p:cNvCxnSpPr>
          <p:nvPr/>
        </p:nvCxnSpPr>
        <p:spPr>
          <a:xfrm rot="10800000">
            <a:off x="5621378" y="3048067"/>
            <a:ext cx="919225" cy="3283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1E3453A-D958-5C68-050F-24B27BABAAF1}"/>
              </a:ext>
            </a:extLst>
          </p:cNvPr>
          <p:cNvSpPr/>
          <p:nvPr/>
        </p:nvSpPr>
        <p:spPr>
          <a:xfrm>
            <a:off x="6540602" y="2867078"/>
            <a:ext cx="3084166" cy="101869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คลิกซ้ายที่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Set CO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(Output) 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ค้าง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แล้วลากไปวางต่อกันที่หน้าโปรแกรม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731E16B-5C79-4254-BEB0-7BFF62C6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dirty="0"/>
              <a:t>I/O Interface Output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FCEEEEB8-A5B7-44BF-AE78-0490D5233A76}"/>
              </a:ext>
            </a:extLst>
          </p:cNvPr>
          <p:cNvSpPr/>
          <p:nvPr/>
        </p:nvSpPr>
        <p:spPr>
          <a:xfrm>
            <a:off x="925992" y="2786112"/>
            <a:ext cx="1746738" cy="261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11">
            <a:extLst>
              <a:ext uri="{FF2B5EF4-FFF2-40B4-BE49-F238E27FC236}">
                <a16:creationId xmlns:a16="http://schemas.microsoft.com/office/drawing/2014/main" id="{3F1CE5D2-B17C-4EBA-9B3D-29AF4E7CC2B0}"/>
              </a:ext>
            </a:extLst>
          </p:cNvPr>
          <p:cNvSpPr/>
          <p:nvPr/>
        </p:nvSpPr>
        <p:spPr>
          <a:xfrm>
            <a:off x="442836" y="1923646"/>
            <a:ext cx="1746739" cy="5239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/>
              </a:rPr>
              <a:t>4.</a:t>
            </a:r>
            <a:r>
              <a:rPr lang="th-TH" sz="2000" dirty="0">
                <a:solidFill>
                  <a:schemeClr val="tx1"/>
                </a:solidFill>
                <a:latin typeface="TH Sarabun New"/>
              </a:rPr>
              <a:t>คลิกที่</a:t>
            </a:r>
            <a:r>
              <a:rPr lang="en-US" sz="2000" dirty="0">
                <a:solidFill>
                  <a:schemeClr val="tx1"/>
                </a:solidFill>
                <a:latin typeface="TH Sarabun New"/>
              </a:rPr>
              <a:t> IO</a:t>
            </a:r>
            <a:endParaRPr lang="th-TH" sz="2000" dirty="0">
              <a:solidFill>
                <a:schemeClr val="tx1"/>
              </a:solidFill>
              <a:latin typeface="TH Sarabun New"/>
            </a:endParaRPr>
          </a:p>
        </p:txBody>
      </p:sp>
      <p:cxnSp>
        <p:nvCxnSpPr>
          <p:cNvPr id="30" name="ตัวเชื่อมต่อ: โค้ง 29">
            <a:extLst>
              <a:ext uri="{FF2B5EF4-FFF2-40B4-BE49-F238E27FC236}">
                <a16:creationId xmlns:a16="http://schemas.microsoft.com/office/drawing/2014/main" id="{13AC35C1-20E4-4CD1-96EB-DB458D81487B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 rot="16200000" flipH="1">
            <a:off x="1388504" y="2375255"/>
            <a:ext cx="338558" cy="483155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31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EE0623D-111D-41DC-9DF0-EFA5BF9E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25" y="931874"/>
            <a:ext cx="7144023" cy="4126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44ED90-55B9-5526-049D-10898C6395D2}"/>
              </a:ext>
            </a:extLst>
          </p:cNvPr>
          <p:cNvSpPr/>
          <p:nvPr/>
        </p:nvSpPr>
        <p:spPr>
          <a:xfrm>
            <a:off x="3871922" y="3429000"/>
            <a:ext cx="4084302" cy="753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23093ED-73DF-0D10-4003-2FCC4F4D5757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rot="10800000">
            <a:off x="7956224" y="3805524"/>
            <a:ext cx="883398" cy="105333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4CF4B6-748C-9B49-A5FB-03CD40EDC78E}"/>
              </a:ext>
            </a:extLst>
          </p:cNvPr>
          <p:cNvSpPr/>
          <p:nvPr/>
        </p:nvSpPr>
        <p:spPr>
          <a:xfrm>
            <a:off x="8839622" y="4561253"/>
            <a:ext cx="2972164" cy="59520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7.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set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CO:0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มีสถานะเป็น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19E6FCD-A0DC-4822-8977-4D8CAB7C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182934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16B65C7A-9533-45F7-B7D7-C9F46319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4" y="908696"/>
            <a:ext cx="7746423" cy="5040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9900C3-1781-676A-AE74-3A2C082C0A24}"/>
              </a:ext>
            </a:extLst>
          </p:cNvPr>
          <p:cNvSpPr/>
          <p:nvPr/>
        </p:nvSpPr>
        <p:spPr>
          <a:xfrm>
            <a:off x="3586228" y="3206743"/>
            <a:ext cx="3399034" cy="631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7D3CB45-E0BF-9B2C-5FF2-5D753C43CD6F}"/>
              </a:ext>
            </a:extLst>
          </p:cNvPr>
          <p:cNvCxnSpPr>
            <a:cxnSpLocks/>
            <a:stCxn id="7" idx="1"/>
            <a:endCxn id="5" idx="0"/>
          </p:cNvCxnSpPr>
          <p:nvPr/>
        </p:nvCxnSpPr>
        <p:spPr>
          <a:xfrm rot="10800000" flipV="1">
            <a:off x="5285745" y="2538839"/>
            <a:ext cx="1097476" cy="667904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67B4B3-04C6-F772-E726-5F04EEF5D17E}"/>
              </a:ext>
            </a:extLst>
          </p:cNvPr>
          <p:cNvSpPr/>
          <p:nvPr/>
        </p:nvSpPr>
        <p:spPr>
          <a:xfrm>
            <a:off x="6383221" y="2321292"/>
            <a:ext cx="2344524" cy="43509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8.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คลิกขวาที่โปรแกรม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C6929-6C66-4E43-23BD-20379940C769}"/>
              </a:ext>
            </a:extLst>
          </p:cNvPr>
          <p:cNvSpPr/>
          <p:nvPr/>
        </p:nvSpPr>
        <p:spPr>
          <a:xfrm>
            <a:off x="7066500" y="3345509"/>
            <a:ext cx="1323356" cy="29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153A1BA-5C79-A887-6F61-184AC9FAB932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rot="10800000" flipV="1">
            <a:off x="8389857" y="3255646"/>
            <a:ext cx="675777" cy="2364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28C646-E144-C9B9-B5C1-81C2D4E898A5}"/>
              </a:ext>
            </a:extLst>
          </p:cNvPr>
          <p:cNvSpPr/>
          <p:nvPr/>
        </p:nvSpPr>
        <p:spPr>
          <a:xfrm>
            <a:off x="9065633" y="2790026"/>
            <a:ext cx="2771757" cy="93123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9.คลิกซ้ายที่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Duplicate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คัดลอก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Block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E88336A-2CBF-4472-8FEC-000163CF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1976654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C77A233-3610-4081-8918-2A7BD6E8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4" y="908695"/>
            <a:ext cx="7743704" cy="4709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734A55-A370-5962-3333-D7302C2F858A}"/>
              </a:ext>
            </a:extLst>
          </p:cNvPr>
          <p:cNvSpPr/>
          <p:nvPr/>
        </p:nvSpPr>
        <p:spPr>
          <a:xfrm>
            <a:off x="4214342" y="4090514"/>
            <a:ext cx="3986977" cy="858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60995D5-D2DB-14F5-51C9-D31B86ADB7CC}"/>
              </a:ext>
            </a:extLst>
          </p:cNvPr>
          <p:cNvCxnSpPr>
            <a:cxnSpLocks/>
            <a:stCxn id="13" idx="2"/>
            <a:endCxn id="5" idx="3"/>
          </p:cNvCxnSpPr>
          <p:nvPr/>
        </p:nvCxnSpPr>
        <p:spPr>
          <a:xfrm rot="5400000">
            <a:off x="8697686" y="3307425"/>
            <a:ext cx="716001" cy="1708734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BC591-1652-E435-B7F3-B85482FA6881}"/>
              </a:ext>
            </a:extLst>
          </p:cNvPr>
          <p:cNvSpPr/>
          <p:nvPr/>
        </p:nvSpPr>
        <p:spPr>
          <a:xfrm>
            <a:off x="8017746" y="2945234"/>
            <a:ext cx="3784613" cy="85855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10.เปลี่ยนเป็น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C0:1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มีสถานะเป็น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แล้วคลิกซ้ายลากไปต่อกัน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F6E48B2-319D-4527-8917-D350EF0C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1766727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BBC9EEF-57F8-4EF7-A3B4-8FB07C65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4" y="908695"/>
            <a:ext cx="6088908" cy="5448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631610-E79E-BA18-464F-4ABBA9F82532}"/>
              </a:ext>
            </a:extLst>
          </p:cNvPr>
          <p:cNvSpPr/>
          <p:nvPr/>
        </p:nvSpPr>
        <p:spPr>
          <a:xfrm>
            <a:off x="3328412" y="2838447"/>
            <a:ext cx="2959266" cy="3015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84B0B44-A583-3544-59B8-0DE18229A2F2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 flipV="1">
            <a:off x="6287678" y="2954124"/>
            <a:ext cx="479826" cy="139212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C7085-BC54-81F4-99CB-9CB10F507F75}"/>
              </a:ext>
            </a:extLst>
          </p:cNvPr>
          <p:cNvSpPr/>
          <p:nvPr/>
        </p:nvSpPr>
        <p:spPr>
          <a:xfrm>
            <a:off x="6767504" y="2479249"/>
            <a:ext cx="4092174" cy="94975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11.ตั้งค่าสถานะ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ทุกอย่างให้เป็น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 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เมื่อเริ่ม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RUN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โปรแกรม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ทุกอย่างจะยังไม่ทำงาน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3D51727-F32B-4EE7-861B-5CB16B62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4165227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DB52B3F-749A-4C71-97EA-F691CE25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0" y="882783"/>
            <a:ext cx="6357569" cy="5119184"/>
          </a:xfrm>
          <a:prstGeom prst="rect">
            <a:avLst/>
          </a:prstGeom>
        </p:spPr>
      </p:pic>
      <p:pic>
        <p:nvPicPr>
          <p:cNvPr id="42" name="รูปภาพ 41">
            <a:extLst>
              <a:ext uri="{FF2B5EF4-FFF2-40B4-BE49-F238E27FC236}">
                <a16:creationId xmlns:a16="http://schemas.microsoft.com/office/drawing/2014/main" id="{4301C374-A58C-4A72-8447-C65C4CAC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31" y="877187"/>
            <a:ext cx="2632041" cy="35085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B66D58-89C6-F705-FE3E-A9564117A6F9}"/>
              </a:ext>
            </a:extLst>
          </p:cNvPr>
          <p:cNvSpPr/>
          <p:nvPr/>
        </p:nvSpPr>
        <p:spPr>
          <a:xfrm>
            <a:off x="331320" y="3468602"/>
            <a:ext cx="5857711" cy="322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D7CBF22-B868-AC36-5ED9-7DBC3EF98207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3270823" y="2819847"/>
            <a:ext cx="638109" cy="65940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539BDB-6810-A21E-6729-FEE985BCC23A}"/>
              </a:ext>
            </a:extLst>
          </p:cNvPr>
          <p:cNvSpPr/>
          <p:nvPr/>
        </p:nvSpPr>
        <p:spPr>
          <a:xfrm>
            <a:off x="2345178" y="2272554"/>
            <a:ext cx="3148798" cy="55793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12.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ตำแหน่ง ท่าเตรียมหยิบชิ้นงาน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6251DE-6DC0-3E51-1FF0-3079CC052CEB}"/>
              </a:ext>
            </a:extLst>
          </p:cNvPr>
          <p:cNvSpPr/>
          <p:nvPr/>
        </p:nvSpPr>
        <p:spPr>
          <a:xfrm>
            <a:off x="331320" y="3791171"/>
            <a:ext cx="6175538" cy="50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A8CFA65-B77D-487A-0907-1535E9A62DE6}"/>
              </a:ext>
            </a:extLst>
          </p:cNvPr>
          <p:cNvCxnSpPr>
            <a:cxnSpLocks/>
            <a:stCxn id="20" idx="1"/>
            <a:endCxn id="18" idx="2"/>
          </p:cNvCxnSpPr>
          <p:nvPr/>
        </p:nvCxnSpPr>
        <p:spPr>
          <a:xfrm rot="10800000">
            <a:off x="3419090" y="4300227"/>
            <a:ext cx="3750181" cy="903215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B14887-6E1F-B190-3CEC-F2A01E3EC576}"/>
              </a:ext>
            </a:extLst>
          </p:cNvPr>
          <p:cNvSpPr/>
          <p:nvPr/>
        </p:nvSpPr>
        <p:spPr>
          <a:xfrm>
            <a:off x="7169270" y="4673408"/>
            <a:ext cx="3483489" cy="106006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13.ให้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move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ลงไปหยิบชิ้นงานเมื่อถึงตำแหน่ง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จะทำการดูดชิ้นงานด้วยการ สั่งให้สถานะ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CO:4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HIGH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D8CCE7C-A7FE-CAEC-155D-39366ABCF9E6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rot="10800000">
            <a:off x="5493977" y="2551525"/>
            <a:ext cx="1021055" cy="7996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A916BAD-8BB5-6FE5-1CA5-62412F8B9BDD}"/>
              </a:ext>
            </a:extLst>
          </p:cNvPr>
          <p:cNvCxnSpPr>
            <a:cxnSpLocks/>
            <a:stCxn id="45" idx="2"/>
            <a:endCxn id="20" idx="3"/>
          </p:cNvCxnSpPr>
          <p:nvPr/>
        </p:nvCxnSpPr>
        <p:spPr>
          <a:xfrm rot="16200000" flipH="1">
            <a:off x="10219377" y="4770059"/>
            <a:ext cx="817658" cy="49106"/>
          </a:xfrm>
          <a:prstGeom prst="curvedConnector4">
            <a:avLst>
              <a:gd name="adj1" fmla="val 17588"/>
              <a:gd name="adj2" fmla="val 109718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2">
            <a:extLst>
              <a:ext uri="{FF2B5EF4-FFF2-40B4-BE49-F238E27FC236}">
                <a16:creationId xmlns:a16="http://schemas.microsoft.com/office/drawing/2014/main" id="{9E09A773-D9E1-40CA-8068-FA1FB54E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D356FE9E-94D3-48C9-8781-B0D4C0FC5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632" y="877186"/>
            <a:ext cx="2632042" cy="350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79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6F34EA7-26F0-4737-B8E9-B1877761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0" y="882783"/>
            <a:ext cx="6357569" cy="5119184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C03F5063-E0FD-4AD0-B663-A06F45C9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672" y="1521501"/>
            <a:ext cx="3160292" cy="42127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6251DE-6DC0-3E51-1FF0-3079CC052CEB}"/>
              </a:ext>
            </a:extLst>
          </p:cNvPr>
          <p:cNvSpPr/>
          <p:nvPr/>
        </p:nvSpPr>
        <p:spPr>
          <a:xfrm>
            <a:off x="321592" y="4310551"/>
            <a:ext cx="6175538" cy="275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A8CFA65-B77D-487A-0907-1535E9A62DE6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5400000">
            <a:off x="4018315" y="2427127"/>
            <a:ext cx="1274471" cy="2492377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B14887-6E1F-B190-3CEC-F2A01E3EC576}"/>
              </a:ext>
            </a:extLst>
          </p:cNvPr>
          <p:cNvSpPr/>
          <p:nvPr/>
        </p:nvSpPr>
        <p:spPr>
          <a:xfrm>
            <a:off x="4159993" y="1976015"/>
            <a:ext cx="3483489" cy="106006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14.หลัง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หยิบชิ้นงานให้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move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กลับมายังท่าเตรียม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A916BAD-8BB5-6FE5-1CA5-62412F8B9BDD}"/>
              </a:ext>
            </a:extLst>
          </p:cNvPr>
          <p:cNvCxnSpPr>
            <a:cxnSpLocks/>
            <a:stCxn id="14" idx="1"/>
            <a:endCxn id="20" idx="3"/>
          </p:cNvCxnSpPr>
          <p:nvPr/>
        </p:nvCxnSpPr>
        <p:spPr>
          <a:xfrm rot="10800000">
            <a:off x="7643482" y="2506049"/>
            <a:ext cx="849190" cy="112183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2">
            <a:extLst>
              <a:ext uri="{FF2B5EF4-FFF2-40B4-BE49-F238E27FC236}">
                <a16:creationId xmlns:a16="http://schemas.microsoft.com/office/drawing/2014/main" id="{9E09A773-D9E1-40CA-8068-FA1FB54E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</p:spTree>
    <p:extLst>
      <p:ext uri="{BB962C8B-B14F-4D97-AF65-F5344CB8AC3E}">
        <p14:creationId xmlns:p14="http://schemas.microsoft.com/office/powerpoint/2010/main" val="1673946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F202858-BB98-4CC4-9B45-97F10178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0" y="882783"/>
            <a:ext cx="6357569" cy="51191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6251DE-6DC0-3E51-1FF0-3079CC052CEB}"/>
              </a:ext>
            </a:extLst>
          </p:cNvPr>
          <p:cNvSpPr/>
          <p:nvPr/>
        </p:nvSpPr>
        <p:spPr>
          <a:xfrm>
            <a:off x="331321" y="4565080"/>
            <a:ext cx="6175538" cy="275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A8CFA65-B77D-487A-0907-1535E9A62DE6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5400000">
            <a:off x="3295924" y="3365988"/>
            <a:ext cx="1322259" cy="10759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B14887-6E1F-B190-3CEC-F2A01E3EC576}"/>
              </a:ext>
            </a:extLst>
          </p:cNvPr>
          <p:cNvSpPr/>
          <p:nvPr/>
        </p:nvSpPr>
        <p:spPr>
          <a:xfrm>
            <a:off x="2894029" y="2523911"/>
            <a:ext cx="3201971" cy="71891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15.ให้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move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ไปที่ตำแหน่งเตรียมวางชิ้นงาน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A916BAD-8BB5-6FE5-1CA5-62412F8B9BDD}"/>
              </a:ext>
            </a:extLst>
          </p:cNvPr>
          <p:cNvCxnSpPr>
            <a:cxnSpLocks/>
            <a:stCxn id="32" idx="1"/>
            <a:endCxn id="20" idx="0"/>
          </p:cNvCxnSpPr>
          <p:nvPr/>
        </p:nvCxnSpPr>
        <p:spPr>
          <a:xfrm rot="10800000">
            <a:off x="4495016" y="2523911"/>
            <a:ext cx="2056713" cy="97852"/>
          </a:xfrm>
          <a:prstGeom prst="curvedConnector4">
            <a:avLst>
              <a:gd name="adj1" fmla="val 11079"/>
              <a:gd name="adj2" fmla="val 33361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2">
            <a:extLst>
              <a:ext uri="{FF2B5EF4-FFF2-40B4-BE49-F238E27FC236}">
                <a16:creationId xmlns:a16="http://schemas.microsoft.com/office/drawing/2014/main" id="{9E09A773-D9E1-40CA-8068-FA1FB54E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CE9C3418-F9D2-4257-8588-55E2E77E0F8B}"/>
              </a:ext>
            </a:extLst>
          </p:cNvPr>
          <p:cNvSpPr/>
          <p:nvPr/>
        </p:nvSpPr>
        <p:spPr>
          <a:xfrm>
            <a:off x="331321" y="4840265"/>
            <a:ext cx="6175538" cy="548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DCD03D2E-A7BE-4EF0-9BFA-8800696DA2FB}"/>
              </a:ext>
            </a:extLst>
          </p:cNvPr>
          <p:cNvSpPr/>
          <p:nvPr/>
        </p:nvSpPr>
        <p:spPr>
          <a:xfrm>
            <a:off x="7925148" y="4694524"/>
            <a:ext cx="2632041" cy="144701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16.ให้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move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ลงไปวางชิ้นงานเมื่อถึงตำแหน่ง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จะทำการปล่อยชิ้นงานด้วยการ สั่งให้สถานะ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CO:4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LOW</a:t>
            </a:r>
            <a:endParaRPr lang="th-TH" sz="2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2" name="ตัวเชื่อมต่อ: โค้ง 21">
            <a:extLst>
              <a:ext uri="{FF2B5EF4-FFF2-40B4-BE49-F238E27FC236}">
                <a16:creationId xmlns:a16="http://schemas.microsoft.com/office/drawing/2014/main" id="{BEBF68DC-342A-43BB-9455-699580DD8922}"/>
              </a:ext>
            </a:extLst>
          </p:cNvPr>
          <p:cNvCxnSpPr>
            <a:cxnSpLocks/>
            <a:stCxn id="38" idx="2"/>
            <a:endCxn id="21" idx="0"/>
          </p:cNvCxnSpPr>
          <p:nvPr/>
        </p:nvCxnSpPr>
        <p:spPr>
          <a:xfrm rot="5400000">
            <a:off x="9768350" y="3848881"/>
            <a:ext cx="318463" cy="1372823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ตัวเชื่อมต่อ: โค้ง 23">
            <a:extLst>
              <a:ext uri="{FF2B5EF4-FFF2-40B4-BE49-F238E27FC236}">
                <a16:creationId xmlns:a16="http://schemas.microsoft.com/office/drawing/2014/main" id="{6BB3C8FF-9B3E-4E09-BA44-6255536AA0BF}"/>
              </a:ext>
            </a:extLst>
          </p:cNvPr>
          <p:cNvCxnSpPr>
            <a:cxnSpLocks/>
          </p:cNvCxnSpPr>
          <p:nvPr/>
        </p:nvCxnSpPr>
        <p:spPr>
          <a:xfrm rot="5400000" flipH="1">
            <a:off x="6018678" y="2947865"/>
            <a:ext cx="652086" cy="5792896"/>
          </a:xfrm>
          <a:prstGeom prst="curvedConnector3">
            <a:avLst>
              <a:gd name="adj1" fmla="val -2493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FD5BACF7-C06D-4EA5-A5F2-0CC14368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28" y="867465"/>
            <a:ext cx="2632041" cy="3508596"/>
          </a:xfrm>
          <a:prstGeom prst="rect">
            <a:avLst/>
          </a:prstGeom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99F5CB18-C9BD-4B48-AB27-0B1AC19AE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971" y="867465"/>
            <a:ext cx="2632041" cy="35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2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EA67-2975-78F5-C2D8-157B521F2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32" y="868891"/>
            <a:ext cx="115273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H Sarabun New"/>
              </a:rPr>
              <a:t>- I/O </a:t>
            </a:r>
            <a:r>
              <a:rPr lang="th-TH" sz="2400" dirty="0">
                <a:latin typeface="TH Sarabun New"/>
              </a:rPr>
              <a:t>ทั้งหมดต้องเป็นไปตามข้อกำหนด </a:t>
            </a:r>
            <a:r>
              <a:rPr lang="en-US" sz="2400" dirty="0">
                <a:latin typeface="TH Sarabun New"/>
              </a:rPr>
              <a:t>I/O </a:t>
            </a:r>
            <a:r>
              <a:rPr lang="th-TH" sz="2400" dirty="0">
                <a:latin typeface="TH Sarabun New"/>
              </a:rPr>
              <a:t>ดิจิตอลสามารถขับเคลื่อนด้วยแหล่งจ่ายไฟ 24</a:t>
            </a:r>
            <a:r>
              <a:rPr lang="en-US" sz="2400" dirty="0">
                <a:latin typeface="TH Sarabun New"/>
              </a:rPr>
              <a:t>V </a:t>
            </a:r>
            <a:r>
              <a:rPr lang="th-TH" sz="2400" dirty="0">
                <a:latin typeface="TH Sarabun New"/>
              </a:rPr>
              <a:t>ภายในหรือโดยแหล่งจ่ายไฟภายนอกโดยการกำหนดค่ากล่องรวมสัญญาณไฟฟ้า ในรูปต่อไปนี้ </a:t>
            </a:r>
            <a:r>
              <a:rPr lang="en-US" sz="2400" dirty="0">
                <a:latin typeface="TH Sarabun New"/>
              </a:rPr>
              <a:t>PWR </a:t>
            </a:r>
            <a:r>
              <a:rPr lang="th-TH" sz="2400" dirty="0">
                <a:latin typeface="TH Sarabun New"/>
              </a:rPr>
              <a:t>คือเอาต์พุตกำลังภายใน 24</a:t>
            </a:r>
            <a:r>
              <a:rPr lang="en-US" sz="2400" dirty="0">
                <a:latin typeface="TH Sarabun New"/>
              </a:rPr>
              <a:t>V </a:t>
            </a:r>
            <a:r>
              <a:rPr lang="th-TH" sz="2400" dirty="0">
                <a:latin typeface="TH Sarabun New"/>
              </a:rPr>
              <a:t>ขั้วต่อด้านล่าง (24</a:t>
            </a:r>
            <a:r>
              <a:rPr lang="en-US" sz="2400" dirty="0">
                <a:latin typeface="TH Sarabun New"/>
              </a:rPr>
              <a:t>V-IN) </a:t>
            </a:r>
            <a:r>
              <a:rPr lang="th-TH" sz="2400" dirty="0">
                <a:latin typeface="TH Sarabun New"/>
              </a:rPr>
              <a:t>คืออินพุตพลังงานภายนอก 24</a:t>
            </a:r>
            <a:r>
              <a:rPr lang="en-US" sz="2400" dirty="0">
                <a:latin typeface="TH Sarabun New"/>
              </a:rPr>
              <a:t>V input </a:t>
            </a:r>
            <a:r>
              <a:rPr lang="th-TH" sz="2400" dirty="0">
                <a:latin typeface="TH Sarabun New"/>
              </a:rPr>
              <a:t>สำหรับ </a:t>
            </a:r>
            <a:r>
              <a:rPr lang="en-US" sz="2400" dirty="0">
                <a:latin typeface="TH Sarabun New"/>
              </a:rPr>
              <a:t>I/O </a:t>
            </a:r>
            <a:r>
              <a:rPr lang="th-TH" sz="2400" dirty="0">
                <a:latin typeface="TH Sarabun New"/>
              </a:rPr>
              <a:t>การกำหนดค่าเริ่มต้นคือการใช้พลังงานภายใน</a:t>
            </a:r>
            <a:endParaRPr lang="en-US" sz="2400" dirty="0">
              <a:latin typeface="TH Sarabun New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H Sarabun New"/>
              </a:rPr>
              <a:t>- </a:t>
            </a:r>
            <a:r>
              <a:rPr lang="th-TH" sz="2400" b="0" i="0" dirty="0">
                <a:solidFill>
                  <a:srgbClr val="000000"/>
                </a:solidFill>
                <a:effectLst/>
                <a:latin typeface="TH Sarabun New"/>
              </a:rPr>
              <a:t>หากต้องการกระแสไฟที่มากขึ้น ให้ต่อแหล่งจ่ายไฟภายนอกดังที่แสดงด้านล่าง</a:t>
            </a:r>
            <a:endParaRPr lang="en-US" sz="2400" dirty="0">
              <a:latin typeface="TH Sarabun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745AB-AD70-4FB7-A0F8-277D8FEA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64A0-3C4F-4B9E-BC42-843B0356C53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DF696-E583-0490-357F-E1CE8EEF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8" y="2742819"/>
            <a:ext cx="2419350" cy="27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25B4A-6507-49E7-067F-22381657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1" y="2775561"/>
            <a:ext cx="5771888" cy="2444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D838C-2C82-E07B-B9FE-4371885ABA1C}"/>
              </a:ext>
            </a:extLst>
          </p:cNvPr>
          <p:cNvSpPr txBox="1"/>
          <p:nvPr/>
        </p:nvSpPr>
        <p:spPr>
          <a:xfrm>
            <a:off x="2106788" y="5252984"/>
            <a:ext cx="2616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latin typeface="TH Krub"/>
              </a:rPr>
              <a:t>แหล่งจ่ายไฟ 24</a:t>
            </a:r>
            <a:r>
              <a:rPr lang="en-US" sz="2800" dirty="0">
                <a:latin typeface="TH Sarabun New"/>
              </a:rPr>
              <a:t>V</a:t>
            </a:r>
            <a:r>
              <a:rPr lang="en-US" sz="2800" dirty="0">
                <a:latin typeface="TH Krub"/>
              </a:rPr>
              <a:t> </a:t>
            </a:r>
            <a:r>
              <a:rPr lang="th-TH" sz="2800" dirty="0">
                <a:latin typeface="TH Krub"/>
              </a:rPr>
              <a:t>ภายใน</a:t>
            </a:r>
            <a:endParaRPr lang="en-US" sz="2800" dirty="0">
              <a:latin typeface="TH Krub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43C35-D97C-97F0-6D6C-BA7114409E59}"/>
              </a:ext>
            </a:extLst>
          </p:cNvPr>
          <p:cNvSpPr txBox="1"/>
          <p:nvPr/>
        </p:nvSpPr>
        <p:spPr>
          <a:xfrm>
            <a:off x="6908698" y="5252984"/>
            <a:ext cx="2864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latin typeface="TH Krub"/>
              </a:rPr>
              <a:t>แหล่งจ่ายไฟ 24</a:t>
            </a:r>
            <a:r>
              <a:rPr lang="en-US" sz="2800" dirty="0">
                <a:latin typeface="TH Sarabun New"/>
              </a:rPr>
              <a:t>V</a:t>
            </a:r>
            <a:r>
              <a:rPr lang="en-US" sz="2800" dirty="0">
                <a:latin typeface="TH Krub"/>
              </a:rPr>
              <a:t> </a:t>
            </a:r>
            <a:r>
              <a:rPr lang="th-TH" sz="2800" dirty="0">
                <a:latin typeface="TH Krub"/>
              </a:rPr>
              <a:t>ภายนอก</a:t>
            </a:r>
            <a:endParaRPr lang="en-US" sz="2800" dirty="0">
              <a:latin typeface="TH Krub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B0AC03-A150-4AC0-9514-7B93239E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3" y="1"/>
            <a:ext cx="10859710" cy="795867"/>
          </a:xfrm>
        </p:spPr>
        <p:txBody>
          <a:bodyPr>
            <a:normAutofit/>
          </a:bodyPr>
          <a:lstStyle/>
          <a:p>
            <a:r>
              <a:rPr lang="th-TH" sz="3200" b="1" dirty="0"/>
              <a:t>ข้อกำหนด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37558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3187EFE-9906-4CAA-97A0-E528CEC8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3" y="882783"/>
            <a:ext cx="6357569" cy="51191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6251DE-6DC0-3E51-1FF0-3079CC052CEB}"/>
              </a:ext>
            </a:extLst>
          </p:cNvPr>
          <p:cNvSpPr/>
          <p:nvPr/>
        </p:nvSpPr>
        <p:spPr>
          <a:xfrm>
            <a:off x="322796" y="5380891"/>
            <a:ext cx="6175538" cy="501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9E09A773-D9E1-40CA-8068-FA1FB54E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DCD03D2E-A7BE-4EF0-9BFA-8800696DA2FB}"/>
              </a:ext>
            </a:extLst>
          </p:cNvPr>
          <p:cNvSpPr/>
          <p:nvPr/>
        </p:nvSpPr>
        <p:spPr>
          <a:xfrm>
            <a:off x="4620538" y="1938334"/>
            <a:ext cx="2632041" cy="130448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17.เมื่อ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Robot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วางชิ้นงานเสร็จให้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Move Robot 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ขึ้นมาจัดอยู่ในท่าเตรียมวางชิ้นงานอีกครั้ง</a:t>
            </a:r>
          </a:p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และจบการทำงาน</a:t>
            </a:r>
          </a:p>
        </p:txBody>
      </p:sp>
      <p:cxnSp>
        <p:nvCxnSpPr>
          <p:cNvPr id="7" name="ตัวเชื่อมต่อ: โค้ง 6">
            <a:extLst>
              <a:ext uri="{FF2B5EF4-FFF2-40B4-BE49-F238E27FC236}">
                <a16:creationId xmlns:a16="http://schemas.microsoft.com/office/drawing/2014/main" id="{41007CE4-5E0B-43FB-8D96-F949BFDDFDF5}"/>
              </a:ext>
            </a:extLst>
          </p:cNvPr>
          <p:cNvCxnSpPr>
            <a:cxnSpLocks/>
            <a:stCxn id="12" idx="1"/>
            <a:endCxn id="21" idx="3"/>
          </p:cNvCxnSpPr>
          <p:nvPr/>
        </p:nvCxnSpPr>
        <p:spPr>
          <a:xfrm rot="10800000">
            <a:off x="7252580" y="2590578"/>
            <a:ext cx="1070959" cy="485320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: โค้ง 9">
            <a:extLst>
              <a:ext uri="{FF2B5EF4-FFF2-40B4-BE49-F238E27FC236}">
                <a16:creationId xmlns:a16="http://schemas.microsoft.com/office/drawing/2014/main" id="{035AA545-157A-4A58-B59B-A92B3033E974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rot="5400000">
            <a:off x="3604527" y="3048859"/>
            <a:ext cx="2138070" cy="2525994"/>
          </a:xfrm>
          <a:prstGeom prst="curvedConnector3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7881DC4B-0BB8-469B-AC29-78EE412B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538" y="970462"/>
            <a:ext cx="3158867" cy="42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3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40054EA-6885-4747-8FCE-7E77BCE2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8" y="742909"/>
            <a:ext cx="7796448" cy="5513987"/>
          </a:xfrm>
          <a:prstGeom prst="rect">
            <a:avLst/>
          </a:prstGeom>
        </p:spPr>
      </p:pic>
      <p:sp>
        <p:nvSpPr>
          <p:cNvPr id="39" name="Title 2">
            <a:extLst>
              <a:ext uri="{FF2B5EF4-FFF2-40B4-BE49-F238E27FC236}">
                <a16:creationId xmlns:a16="http://schemas.microsoft.com/office/drawing/2014/main" id="{9E09A773-D9E1-40CA-8068-FA1FB54E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679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I/O Interface Output</a:t>
            </a:r>
          </a:p>
        </p:txBody>
      </p:sp>
      <p:sp>
        <p:nvSpPr>
          <p:cNvPr id="10" name="สี่เหลี่ยมผืนผ้า 5">
            <a:extLst>
              <a:ext uri="{FF2B5EF4-FFF2-40B4-BE49-F238E27FC236}">
                <a16:creationId xmlns:a16="http://schemas.microsoft.com/office/drawing/2014/main" id="{81348134-DDB8-4CC5-B12B-DB673D0694F4}"/>
              </a:ext>
            </a:extLst>
          </p:cNvPr>
          <p:cNvSpPr/>
          <p:nvPr/>
        </p:nvSpPr>
        <p:spPr>
          <a:xfrm>
            <a:off x="7333982" y="1541334"/>
            <a:ext cx="558242" cy="4228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B9BEC42A-0DD8-49D5-9134-66AF9B6D1976}"/>
              </a:ext>
            </a:extLst>
          </p:cNvPr>
          <p:cNvSpPr/>
          <p:nvPr/>
        </p:nvSpPr>
        <p:spPr>
          <a:xfrm>
            <a:off x="8588134" y="2103745"/>
            <a:ext cx="3232764" cy="5989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18.ทดสอบการทำงานด้วยการคลิกที่ </a:t>
            </a:r>
            <a:r>
              <a:rPr lang="en-US" sz="2000" dirty="0">
                <a:solidFill>
                  <a:schemeClr val="tx1"/>
                </a:solidFill>
                <a:latin typeface="TH Sarabun New" panose="020B0500040200020003"/>
                <a:cs typeface="TH Sarabun New" panose="020B0500040200020003"/>
              </a:rPr>
              <a:t>RUN</a:t>
            </a:r>
            <a:endParaRPr lang="th-TH" sz="2000" dirty="0">
              <a:solidFill>
                <a:schemeClr val="tx1"/>
              </a:solidFill>
              <a:latin typeface="TH Sarabun New" panose="020B0500040200020003"/>
              <a:cs typeface="TH Sarabun New" panose="020B0500040200020003"/>
            </a:endParaRPr>
          </a:p>
        </p:txBody>
      </p:sp>
      <p:cxnSp>
        <p:nvCxnSpPr>
          <p:cNvPr id="12" name="Connector: Curved 9">
            <a:extLst>
              <a:ext uri="{FF2B5EF4-FFF2-40B4-BE49-F238E27FC236}">
                <a16:creationId xmlns:a16="http://schemas.microsoft.com/office/drawing/2014/main" id="{BE1C242D-5030-41C3-A1AD-E11915AF3AE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rot="10800000">
            <a:off x="7892224" y="1752773"/>
            <a:ext cx="695910" cy="6504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04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FBF90D8-B172-CEB9-28AD-8A12065860EF}"/>
              </a:ext>
            </a:extLst>
          </p:cNvPr>
          <p:cNvSpPr txBox="1">
            <a:spLocks/>
          </p:cNvSpPr>
          <p:nvPr/>
        </p:nvSpPr>
        <p:spPr>
          <a:xfrm>
            <a:off x="3604307" y="1159330"/>
            <a:ext cx="6939642" cy="4661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defRPr>
            </a:lvl1pPr>
          </a:lstStyle>
          <a:p>
            <a:r>
              <a:rPr lang="en-US" sz="24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89044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E79C-8630-9B3D-43A6-25DE1A2A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864A0-3C4F-4B9E-BC42-843B0356C5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3E35-CA66-D45F-EAD1-09C6213C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3" y="1"/>
            <a:ext cx="10859710" cy="795867"/>
          </a:xfrm>
        </p:spPr>
        <p:txBody>
          <a:bodyPr>
            <a:normAutofit/>
          </a:bodyPr>
          <a:lstStyle/>
          <a:p>
            <a:r>
              <a:rPr lang="th-TH" sz="3200" b="1" dirty="0"/>
              <a:t>ข้อกำหนดทางไฟฟ้าสำหรับอุปกรณ์จ่ายไฟภายในและภายนอก</a:t>
            </a:r>
            <a:endParaRPr lang="en-US" sz="32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C47E3A-2073-B40B-6A67-70286F026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97" y="1716801"/>
            <a:ext cx="11925805" cy="3424398"/>
          </a:xfrm>
        </p:spPr>
      </p:pic>
    </p:spTree>
    <p:extLst>
      <p:ext uri="{BB962C8B-B14F-4D97-AF65-F5344CB8AC3E}">
        <p14:creationId xmlns:p14="http://schemas.microsoft.com/office/powerpoint/2010/main" val="293275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4B5AF-3778-47F8-9C85-503A1432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847"/>
            <a:ext cx="10515600" cy="4518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dirty="0">
                <a:latin typeface="TH Sarabun New"/>
              </a:rPr>
              <a:t>การต่อใช้งานปุ่ม </a:t>
            </a:r>
            <a:r>
              <a:rPr lang="en-US" sz="2400" dirty="0">
                <a:latin typeface="TH Sarabun New"/>
              </a:rPr>
              <a:t>Emergency</a:t>
            </a:r>
          </a:p>
          <a:p>
            <a:pPr marL="0" indent="0">
              <a:buNone/>
            </a:pPr>
            <a:r>
              <a:rPr lang="th-TH" sz="2400" dirty="0">
                <a:latin typeface="TH Sarabun New"/>
              </a:rPr>
              <a:t>ในการใช้งานส่วนใหญ่ จำเป็นต้องมีปุ่มหยุดฉุกเฉินอย่างน้อยหนึ่งปุ่ม ภาพด้านล่างแสดงวิธีการเชื่อมต่อปุ่มหยุดฉุกเฉินตั้งแต่หนึ่งปุ่มขึ้นไป</a:t>
            </a:r>
            <a:endParaRPr lang="en-US" sz="2400" dirty="0">
              <a:latin typeface="TH Sarabun New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6A756-1F6B-DC76-7451-A5ED47F8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Connect to the Emergency Stop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20E8D-CD5B-7A7C-6951-B641B89F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39" y="2452638"/>
            <a:ext cx="10812384" cy="3848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D5741F-8E53-452D-DAE2-DF8F558F1B1A}"/>
              </a:ext>
            </a:extLst>
          </p:cNvPr>
          <p:cNvSpPr/>
          <p:nvPr/>
        </p:nvSpPr>
        <p:spPr>
          <a:xfrm>
            <a:off x="1979802" y="3699545"/>
            <a:ext cx="52011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B9607B-8F60-6949-2A97-184E5E5E6C55}"/>
              </a:ext>
            </a:extLst>
          </p:cNvPr>
          <p:cNvSpPr/>
          <p:nvPr/>
        </p:nvSpPr>
        <p:spPr>
          <a:xfrm>
            <a:off x="1979801" y="4259188"/>
            <a:ext cx="52011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00A52-100B-D997-5B10-B5C929D6AAE1}"/>
              </a:ext>
            </a:extLst>
          </p:cNvPr>
          <p:cNvSpPr/>
          <p:nvPr/>
        </p:nvSpPr>
        <p:spPr>
          <a:xfrm>
            <a:off x="6633243" y="3594682"/>
            <a:ext cx="52011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D6283F-FF01-439F-32B2-3BE99FB66F62}"/>
              </a:ext>
            </a:extLst>
          </p:cNvPr>
          <p:cNvSpPr/>
          <p:nvPr/>
        </p:nvSpPr>
        <p:spPr>
          <a:xfrm>
            <a:off x="6633242" y="4154325"/>
            <a:ext cx="52011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EI1</a:t>
            </a:r>
          </a:p>
        </p:txBody>
      </p:sp>
    </p:spTree>
    <p:extLst>
      <p:ext uri="{BB962C8B-B14F-4D97-AF65-F5344CB8AC3E}">
        <p14:creationId xmlns:p14="http://schemas.microsoft.com/office/powerpoint/2010/main" val="348986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1F7B3F-A55F-CCA1-F406-22F6ED6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1915637"/>
            <a:ext cx="8459381" cy="447737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4B5AF-3778-47F8-9C85-503A1432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847"/>
            <a:ext cx="10515600" cy="4518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H Sarabun New"/>
              </a:rPr>
              <a:t>	</a:t>
            </a:r>
            <a:r>
              <a:rPr lang="th-TH" sz="2400" dirty="0">
                <a:latin typeface="TH Sarabun New"/>
              </a:rPr>
              <a:t>เมื่อใช้แขนหุ่นยนต์กับเครื่องจักรอื่นๆ มักจำเป็นต้องติดตั้งวงจรหยุดฉุกเฉินควบคู่ไปด้วย ภาพต่อไปนี้แสดงแขนหุ่นยนต์สองตัวที่ใช้ปุ่มหยุดฉุกเฉินร่วมกัน (วิธีการเชื่อมต่อที่แสดงในรูปด้านล่างใช้ได้กับแขนกลหลายแขนที่ใช้ปุ่มหยุดฉุกเฉินร่วมกัน)</a:t>
            </a:r>
            <a:endParaRPr lang="en-US" sz="2400" dirty="0">
              <a:latin typeface="TH Sarabun New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6A756-1F6B-DC76-7451-A5ED47F8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Share Emergency Stop with other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5741F-8E53-452D-DAE2-DF8F558F1B1A}"/>
              </a:ext>
            </a:extLst>
          </p:cNvPr>
          <p:cNvSpPr/>
          <p:nvPr/>
        </p:nvSpPr>
        <p:spPr>
          <a:xfrm>
            <a:off x="3408419" y="2682044"/>
            <a:ext cx="52011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B9607B-8F60-6949-2A97-184E5E5E6C55}"/>
              </a:ext>
            </a:extLst>
          </p:cNvPr>
          <p:cNvSpPr/>
          <p:nvPr/>
        </p:nvSpPr>
        <p:spPr>
          <a:xfrm>
            <a:off x="3403656" y="3185934"/>
            <a:ext cx="52011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E23B8-6350-C586-CB76-D51F64045B47}"/>
              </a:ext>
            </a:extLst>
          </p:cNvPr>
          <p:cNvSpPr/>
          <p:nvPr/>
        </p:nvSpPr>
        <p:spPr>
          <a:xfrm>
            <a:off x="7842306" y="2700338"/>
            <a:ext cx="453967" cy="1914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EI0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DE310B-1657-F7A8-73DF-57881152448E}"/>
              </a:ext>
            </a:extLst>
          </p:cNvPr>
          <p:cNvSpPr/>
          <p:nvPr/>
        </p:nvSpPr>
        <p:spPr>
          <a:xfrm>
            <a:off x="7847068" y="3185934"/>
            <a:ext cx="453967" cy="209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EI1</a:t>
            </a:r>
          </a:p>
        </p:txBody>
      </p:sp>
    </p:spTree>
    <p:extLst>
      <p:ext uri="{BB962C8B-B14F-4D97-AF65-F5344CB8AC3E}">
        <p14:creationId xmlns:p14="http://schemas.microsoft.com/office/powerpoint/2010/main" val="406335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4B5AF-3778-47F8-9C85-503A1432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847"/>
            <a:ext cx="10515600" cy="4518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H Sarabun New"/>
              </a:rPr>
              <a:t>	Configurable Output </a:t>
            </a:r>
            <a:r>
              <a:rPr lang="th-TH" sz="2400" dirty="0">
                <a:latin typeface="TH Sarabun New"/>
              </a:rPr>
              <a:t>เอาต์พุตดิจิทัลถูกนำมาใช้ในรูปแบบของ </a:t>
            </a:r>
            <a:r>
              <a:rPr lang="en-US" sz="2400" dirty="0">
                <a:latin typeface="TH Sarabun New"/>
              </a:rPr>
              <a:t>NPN </a:t>
            </a:r>
            <a:r>
              <a:rPr lang="th-TH" sz="2400" dirty="0">
                <a:latin typeface="TH Sarabun New"/>
              </a:rPr>
              <a:t>เมื่อเปิดใช้งานเอาต์พุตดิจิทัล โหลดจะถูกขับไปที่ </a:t>
            </a:r>
            <a:r>
              <a:rPr lang="en-US" sz="2400" dirty="0">
                <a:latin typeface="TH Sarabun New"/>
              </a:rPr>
              <a:t>GND </a:t>
            </a:r>
            <a:r>
              <a:rPr lang="th-TH" sz="2400" dirty="0">
                <a:latin typeface="TH Sarabun New"/>
              </a:rPr>
              <a:t>เมื่อเอาต์พุตดิจิตอลถูกปิดใช้งาน โหลดจะหยุดทำงาน</a:t>
            </a:r>
            <a:endParaRPr lang="en-US" sz="2400" dirty="0">
              <a:latin typeface="TH Sarabun New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6A756-1F6B-DC76-7451-A5ED47F8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General Digital I/O Function 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30702-AEE4-2378-BEA8-E436FADC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1920945"/>
            <a:ext cx="762106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4B5AF-3778-47F8-9C85-503A1432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847"/>
            <a:ext cx="10515600" cy="4518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H Sarabun New"/>
              </a:rPr>
              <a:t>Configurable Input </a:t>
            </a:r>
            <a:r>
              <a:rPr lang="en-US" sz="2400" dirty="0" err="1">
                <a:latin typeface="TH Sarabun New"/>
              </a:rPr>
              <a:t>Input</a:t>
            </a:r>
            <a:r>
              <a:rPr lang="en-US" sz="2400" dirty="0">
                <a:latin typeface="TH Sarabun New"/>
              </a:rPr>
              <a:t> </a:t>
            </a:r>
            <a:r>
              <a:rPr lang="th-TH" sz="2400" dirty="0">
                <a:latin typeface="TH Sarabun New"/>
              </a:rPr>
              <a:t>ของ </a:t>
            </a:r>
            <a:r>
              <a:rPr lang="en-US" sz="2400" dirty="0">
                <a:latin typeface="TH Sarabun New"/>
              </a:rPr>
              <a:t>Robot</a:t>
            </a:r>
            <a:r>
              <a:rPr lang="th-TH" sz="2400" dirty="0">
                <a:latin typeface="TH Sarabun New"/>
              </a:rPr>
              <a:t> ถูกนำมาใช้ในรูปแบบ </a:t>
            </a:r>
            <a:r>
              <a:rPr lang="en-US" sz="2400" dirty="0">
                <a:latin typeface="TH Sarabun New"/>
              </a:rPr>
              <a:t>NPN  </a:t>
            </a:r>
            <a:r>
              <a:rPr lang="th-TH" sz="2400" dirty="0">
                <a:latin typeface="TH Sarabun New"/>
              </a:rPr>
              <a:t>ตัวอย่างนี้แสดงวิธีเชื่อมต่อปุ่มธรรมดากับอินพุตดิจิทัล</a:t>
            </a:r>
            <a:endParaRPr lang="en-US" sz="2400" dirty="0">
              <a:latin typeface="TH Sarabun New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6A756-1F6B-DC76-7451-A5ED47F8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/>
              <a:t>General Digital I/O Function 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18F44-293F-68FF-E2CA-FF3FB3E3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1738076"/>
            <a:ext cx="6287377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FF0000"/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FB642314EB6D44B8EE593291E2E3AE" ma:contentTypeVersion="16" ma:contentTypeDescription="Create a new document." ma:contentTypeScope="" ma:versionID="7251c384c8b3a514bf78bd96879e427d">
  <xsd:schema xmlns:xsd="http://www.w3.org/2001/XMLSchema" xmlns:xs="http://www.w3.org/2001/XMLSchema" xmlns:p="http://schemas.microsoft.com/office/2006/metadata/properties" xmlns:ns2="d6744d91-9226-4771-b4f0-ad6b4729ee0c" xmlns:ns3="110975e0-d59b-4c6d-a47f-536f15f9578a" targetNamespace="http://schemas.microsoft.com/office/2006/metadata/properties" ma:root="true" ma:fieldsID="b3ea9dd2e0f0ea901bef4d563b1242a7" ns2:_="" ns3:_="">
    <xsd:import namespace="d6744d91-9226-4771-b4f0-ad6b4729ee0c"/>
    <xsd:import namespace="110975e0-d59b-4c6d-a47f-536f15f957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44d91-9226-4771-b4f0-ad6b4729ee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8559d6-ac39-4550-9de6-8269080e3a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0975e0-d59b-4c6d-a47f-536f15f957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00713e-382c-4941-8a6d-3f0d4b4261ae}" ma:internalName="TaxCatchAll" ma:showField="CatchAllData" ma:web="110975e0-d59b-4c6d-a47f-536f15f957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0975e0-d59b-4c6d-a47f-536f15f9578a" xsi:nil="true"/>
    <lcf76f155ced4ddcb4097134ff3c332f xmlns="d6744d91-9226-4771-b4f0-ad6b4729ee0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4A24B9A-B393-4105-BCBC-E211CF295E70}"/>
</file>

<file path=customXml/itemProps2.xml><?xml version="1.0" encoding="utf-8"?>
<ds:datastoreItem xmlns:ds="http://schemas.openxmlformats.org/officeDocument/2006/customXml" ds:itemID="{8E5ABCAB-774B-4998-A791-E191A64DE806}"/>
</file>

<file path=customXml/itemProps3.xml><?xml version="1.0" encoding="utf-8"?>
<ds:datastoreItem xmlns:ds="http://schemas.openxmlformats.org/officeDocument/2006/customXml" ds:itemID="{5992C74A-B898-4488-865A-C44DC5161DCA}"/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1099</Words>
  <Application>Microsoft Office PowerPoint</Application>
  <PresentationFormat>แบบจอกว้าง</PresentationFormat>
  <Paragraphs>207</Paragraphs>
  <Slides>42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Cordia New</vt:lpstr>
      <vt:lpstr>TH Krub</vt:lpstr>
      <vt:lpstr>TH Sarabun New</vt:lpstr>
      <vt:lpstr>TH SarabunPSK</vt:lpstr>
      <vt:lpstr>Office Theme</vt:lpstr>
      <vt:lpstr>งานนำเสนอ PowerPoint</vt:lpstr>
      <vt:lpstr>IO Interface</vt:lpstr>
      <vt:lpstr>กล่องควบคุมไฟฟ้า IO</vt:lpstr>
      <vt:lpstr>ข้อกำหนด</vt:lpstr>
      <vt:lpstr>ข้อกำหนดทางไฟฟ้าสำหรับอุปกรณ์จ่ายไฟภายในและภายนอก</vt:lpstr>
      <vt:lpstr>Connect to the Emergency Stop Button</vt:lpstr>
      <vt:lpstr>Share Emergency Stop with other Machines</vt:lpstr>
      <vt:lpstr>General Digital I/O Function </vt:lpstr>
      <vt:lpstr>General Digital I/O Function </vt:lpstr>
      <vt:lpstr>ต่อสายลมร่วมกับ Gripper</vt:lpstr>
      <vt:lpstr>ต่อสายลมร่วมกับ Suction cup</vt:lpstr>
      <vt:lpstr>IO Interface</vt:lpstr>
      <vt:lpstr>งานนำเสนอ PowerPoint</vt:lpstr>
      <vt:lpstr>Connect Robot</vt:lpstr>
      <vt:lpstr>งานนำเสนอ PowerPoint</vt:lpstr>
      <vt:lpstr>งานนำเสนอ PowerPoint</vt:lpstr>
      <vt:lpstr>งานนำเสนอ PowerPoint</vt:lpstr>
      <vt:lpstr>คำเตือน</vt:lpstr>
      <vt:lpstr>I/O Interface Input</vt:lpstr>
      <vt:lpstr>I/O Interface Input</vt:lpstr>
      <vt:lpstr>I/O Interface Input</vt:lpstr>
      <vt:lpstr>I/O Interface Input</vt:lpstr>
      <vt:lpstr>I/O Interface Input</vt:lpstr>
      <vt:lpstr>I/O Interface Input</vt:lpstr>
      <vt:lpstr>I/O Interface Input</vt:lpstr>
      <vt:lpstr>I/O Interface Input</vt:lpstr>
      <vt:lpstr>I/O Interface Input</vt:lpstr>
      <vt:lpstr>งานนำเสนอ PowerPoint</vt:lpstr>
      <vt:lpstr>คำเตือน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I/O Interface Output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Naruechai Thaiplccenter</dc:creator>
  <cp:lastModifiedBy>Adtapum Mayomthong</cp:lastModifiedBy>
  <cp:revision>201</cp:revision>
  <dcterms:created xsi:type="dcterms:W3CDTF">2023-05-03T04:50:21Z</dcterms:created>
  <dcterms:modified xsi:type="dcterms:W3CDTF">2023-06-22T03:17:27Z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0x010100D2FB642314EB6D44B8EE593291E2E3AE</vt:lpwstr>
  </property>
</Properties>
</file>